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92"/>
  </p:notesMasterIdLst>
  <p:sldIdLst>
    <p:sldId id="346" r:id="rId2"/>
    <p:sldId id="376" r:id="rId3"/>
    <p:sldId id="263" r:id="rId4"/>
    <p:sldId id="257" r:id="rId5"/>
    <p:sldId id="378" r:id="rId6"/>
    <p:sldId id="379" r:id="rId7"/>
    <p:sldId id="380" r:id="rId8"/>
    <p:sldId id="381" r:id="rId9"/>
    <p:sldId id="265" r:id="rId10"/>
    <p:sldId id="264" r:id="rId11"/>
    <p:sldId id="266" r:id="rId12"/>
    <p:sldId id="267" r:id="rId13"/>
    <p:sldId id="268" r:id="rId14"/>
    <p:sldId id="271" r:id="rId15"/>
    <p:sldId id="269" r:id="rId16"/>
    <p:sldId id="272" r:id="rId17"/>
    <p:sldId id="2451" r:id="rId18"/>
    <p:sldId id="273" r:id="rId19"/>
    <p:sldId id="309" r:id="rId20"/>
    <p:sldId id="275" r:id="rId21"/>
    <p:sldId id="382" r:id="rId22"/>
    <p:sldId id="282" r:id="rId23"/>
    <p:sldId id="404" r:id="rId24"/>
    <p:sldId id="2441" r:id="rId25"/>
    <p:sldId id="480" r:id="rId26"/>
    <p:sldId id="2439" r:id="rId27"/>
    <p:sldId id="2414" r:id="rId28"/>
    <p:sldId id="2432" r:id="rId29"/>
    <p:sldId id="2440" r:id="rId30"/>
    <p:sldId id="2442" r:id="rId31"/>
    <p:sldId id="285" r:id="rId32"/>
    <p:sldId id="383" r:id="rId33"/>
    <p:sldId id="2452" r:id="rId34"/>
    <p:sldId id="462" r:id="rId35"/>
    <p:sldId id="2463" r:id="rId36"/>
    <p:sldId id="2456" r:id="rId37"/>
    <p:sldId id="291" r:id="rId38"/>
    <p:sldId id="2458" r:id="rId39"/>
    <p:sldId id="2464" r:id="rId40"/>
    <p:sldId id="2465" r:id="rId41"/>
    <p:sldId id="385" r:id="rId42"/>
    <p:sldId id="389" r:id="rId43"/>
    <p:sldId id="386" r:id="rId44"/>
    <p:sldId id="388" r:id="rId45"/>
    <p:sldId id="387" r:id="rId46"/>
    <p:sldId id="2459" r:id="rId47"/>
    <p:sldId id="2466" r:id="rId48"/>
    <p:sldId id="293" r:id="rId49"/>
    <p:sldId id="392" r:id="rId50"/>
    <p:sldId id="393" r:id="rId51"/>
    <p:sldId id="2469" r:id="rId52"/>
    <p:sldId id="2476" r:id="rId53"/>
    <p:sldId id="2475" r:id="rId54"/>
    <p:sldId id="2479" r:id="rId55"/>
    <p:sldId id="2457" r:id="rId56"/>
    <p:sldId id="294" r:id="rId57"/>
    <p:sldId id="391" r:id="rId58"/>
    <p:sldId id="394" r:id="rId59"/>
    <p:sldId id="395" r:id="rId60"/>
    <p:sldId id="396" r:id="rId61"/>
    <p:sldId id="397" r:id="rId62"/>
    <p:sldId id="2467" r:id="rId63"/>
    <p:sldId id="286" r:id="rId64"/>
    <p:sldId id="384" r:id="rId65"/>
    <p:sldId id="290" r:id="rId66"/>
    <p:sldId id="2453" r:id="rId67"/>
    <p:sldId id="2444" r:id="rId68"/>
    <p:sldId id="398" r:id="rId69"/>
    <p:sldId id="2455" r:id="rId70"/>
    <p:sldId id="2454" r:id="rId71"/>
    <p:sldId id="2448" r:id="rId72"/>
    <p:sldId id="2443" r:id="rId73"/>
    <p:sldId id="2446" r:id="rId74"/>
    <p:sldId id="2447" r:id="rId75"/>
    <p:sldId id="2470" r:id="rId76"/>
    <p:sldId id="2450" r:id="rId77"/>
    <p:sldId id="2471" r:id="rId78"/>
    <p:sldId id="2473" r:id="rId79"/>
    <p:sldId id="2472" r:id="rId80"/>
    <p:sldId id="2474" r:id="rId81"/>
    <p:sldId id="2445" r:id="rId82"/>
    <p:sldId id="399" r:id="rId83"/>
    <p:sldId id="2478" r:id="rId84"/>
    <p:sldId id="400" r:id="rId85"/>
    <p:sldId id="288" r:id="rId86"/>
    <p:sldId id="302" r:id="rId87"/>
    <p:sldId id="289" r:id="rId88"/>
    <p:sldId id="298" r:id="rId89"/>
    <p:sldId id="299" r:id="rId90"/>
    <p:sldId id="300" r:id="rId91"/>
    <p:sldId id="301" r:id="rId92"/>
    <p:sldId id="2460" r:id="rId93"/>
    <p:sldId id="2483" r:id="rId94"/>
    <p:sldId id="2484" r:id="rId95"/>
    <p:sldId id="2485" r:id="rId96"/>
    <p:sldId id="2486" r:id="rId97"/>
    <p:sldId id="2482" r:id="rId98"/>
    <p:sldId id="2481" r:id="rId99"/>
    <p:sldId id="2487" r:id="rId100"/>
    <p:sldId id="2480" r:id="rId101"/>
    <p:sldId id="2462" r:id="rId102"/>
    <p:sldId id="2461" r:id="rId103"/>
    <p:sldId id="2488" r:id="rId104"/>
    <p:sldId id="2489" r:id="rId105"/>
    <p:sldId id="2490" r:id="rId106"/>
    <p:sldId id="304" r:id="rId107"/>
    <p:sldId id="2491" r:id="rId108"/>
    <p:sldId id="2492" r:id="rId109"/>
    <p:sldId id="311" r:id="rId110"/>
    <p:sldId id="312" r:id="rId111"/>
    <p:sldId id="405" r:id="rId112"/>
    <p:sldId id="479" r:id="rId113"/>
    <p:sldId id="435" r:id="rId114"/>
    <p:sldId id="415" r:id="rId115"/>
    <p:sldId id="436" r:id="rId116"/>
    <p:sldId id="407" r:id="rId117"/>
    <p:sldId id="437" r:id="rId118"/>
    <p:sldId id="438" r:id="rId119"/>
    <p:sldId id="439" r:id="rId120"/>
    <p:sldId id="440" r:id="rId121"/>
    <p:sldId id="443" r:id="rId122"/>
    <p:sldId id="441" r:id="rId123"/>
    <p:sldId id="444" r:id="rId124"/>
    <p:sldId id="442" r:id="rId125"/>
    <p:sldId id="408" r:id="rId126"/>
    <p:sldId id="2495" r:id="rId127"/>
    <p:sldId id="2497" r:id="rId128"/>
    <p:sldId id="586" r:id="rId129"/>
    <p:sldId id="352" r:id="rId130"/>
    <p:sldId id="350" r:id="rId131"/>
    <p:sldId id="348" r:id="rId132"/>
    <p:sldId id="349" r:id="rId133"/>
    <p:sldId id="353" r:id="rId134"/>
    <p:sldId id="575" r:id="rId135"/>
    <p:sldId id="356" r:id="rId136"/>
    <p:sldId id="572" r:id="rId137"/>
    <p:sldId id="574" r:id="rId138"/>
    <p:sldId id="2508" r:id="rId139"/>
    <p:sldId id="445" r:id="rId140"/>
    <p:sldId id="450" r:id="rId141"/>
    <p:sldId id="447" r:id="rId142"/>
    <p:sldId id="448" r:id="rId143"/>
    <p:sldId id="449" r:id="rId144"/>
    <p:sldId id="579" r:id="rId145"/>
    <p:sldId id="587" r:id="rId146"/>
    <p:sldId id="588" r:id="rId147"/>
    <p:sldId id="589" r:id="rId148"/>
    <p:sldId id="606" r:id="rId149"/>
    <p:sldId id="590" r:id="rId150"/>
    <p:sldId id="591" r:id="rId151"/>
    <p:sldId id="593" r:id="rId152"/>
    <p:sldId id="594" r:id="rId153"/>
    <p:sldId id="613" r:id="rId154"/>
    <p:sldId id="595" r:id="rId155"/>
    <p:sldId id="597" r:id="rId156"/>
    <p:sldId id="598" r:id="rId157"/>
    <p:sldId id="599" r:id="rId158"/>
    <p:sldId id="600" r:id="rId159"/>
    <p:sldId id="601" r:id="rId160"/>
    <p:sldId id="611" r:id="rId161"/>
    <p:sldId id="612" r:id="rId162"/>
    <p:sldId id="616" r:id="rId163"/>
    <p:sldId id="2498" r:id="rId164"/>
    <p:sldId id="607" r:id="rId165"/>
    <p:sldId id="608" r:id="rId166"/>
    <p:sldId id="609" r:id="rId167"/>
    <p:sldId id="603" r:id="rId168"/>
    <p:sldId id="604" r:id="rId169"/>
    <p:sldId id="610" r:id="rId170"/>
    <p:sldId id="580" r:id="rId171"/>
    <p:sldId id="581" r:id="rId172"/>
    <p:sldId id="2499" r:id="rId173"/>
    <p:sldId id="2500" r:id="rId174"/>
    <p:sldId id="582" r:id="rId175"/>
    <p:sldId id="2501" r:id="rId176"/>
    <p:sldId id="2502" r:id="rId177"/>
    <p:sldId id="2505" r:id="rId178"/>
    <p:sldId id="2506" r:id="rId179"/>
    <p:sldId id="2507" r:id="rId180"/>
    <p:sldId id="2503" r:id="rId181"/>
    <p:sldId id="2504" r:id="rId182"/>
    <p:sldId id="615" r:id="rId183"/>
    <p:sldId id="617" r:id="rId184"/>
    <p:sldId id="459" r:id="rId185"/>
    <p:sldId id="466" r:id="rId186"/>
    <p:sldId id="467" r:id="rId187"/>
    <p:sldId id="468" r:id="rId188"/>
    <p:sldId id="469" r:id="rId189"/>
    <p:sldId id="470" r:id="rId190"/>
    <p:sldId id="345" r:id="rId191"/>
  </p:sldIdLst>
  <p:sldSz cx="12192000" cy="6858000"/>
  <p:notesSz cx="6858000" cy="9144000"/>
  <p:embeddedFontLst>
    <p:embeddedFont>
      <p:font typeface="강한공군체 Bold" panose="020B0800000101010101" pitchFamily="50" charset="-127"/>
      <p:bold r:id="rId193"/>
    </p:embeddedFont>
    <p:embeddedFont>
      <p:font typeface="한컴 말랑말랑 Regular" panose="020F0303000000000000" pitchFamily="50" charset="-127"/>
      <p:regular r:id="rId194"/>
    </p:embeddedFont>
    <p:embeddedFont>
      <p:font typeface="Calibri" panose="020F0502020204030204" pitchFamily="34" charset="0"/>
      <p:regular r:id="rId195"/>
      <p:bold r:id="rId196"/>
      <p:italic r:id="rId197"/>
      <p:boldItalic r:id="rId198"/>
    </p:embeddedFont>
    <p:embeddedFont>
      <p:font typeface="Consolas" panose="020B0609020204030204" pitchFamily="49" charset="0"/>
      <p:regular r:id="rId199"/>
      <p:bold r:id="rId200"/>
      <p:italic r:id="rId201"/>
      <p:boldItalic r:id="rId202"/>
    </p:embeddedFont>
    <p:embeddedFont>
      <p:font typeface="Lora" pitchFamily="2" charset="0"/>
      <p:regular r:id="rId203"/>
      <p:bold r:id="rId204"/>
      <p:italic r:id="rId205"/>
      <p:boldItalic r:id="rId206"/>
    </p:embeddedFont>
    <p:embeddedFont>
      <p:font typeface="Mosk Bold 700" panose="02000506000000020004" pitchFamily="2" charset="0"/>
      <p:bold r:id="rId207"/>
    </p:embeddedFont>
    <p:embeddedFont>
      <p:font typeface="ROKAF SLAB SERIF MEDIUM" panose="020B0600000101010101" pitchFamily="50" charset="-127"/>
      <p:regular r:id="rId208"/>
    </p:embeddedFont>
    <p:embeddedFont>
      <p:font typeface="강한공군체 Medium" panose="020B0600000101010101" pitchFamily="50" charset="-127"/>
      <p:regular r:id="rId209"/>
    </p:embeddedFont>
    <p:embeddedFont>
      <p:font typeface="나눔스퀘어 Bold" panose="020B0600000101010101" pitchFamily="50" charset="-127"/>
      <p:bold r:id="rId210"/>
    </p:embeddedFont>
    <p:embeddedFont>
      <p:font typeface="나눔스퀘어 ExtraBold" panose="020B0600000101010101" pitchFamily="50" charset="-127"/>
      <p:bold r:id="rId211"/>
    </p:embeddedFont>
    <p:embeddedFont>
      <p:font typeface="맑은 고딕" panose="020B0503020000020004" pitchFamily="50" charset="-127"/>
      <p:regular r:id="rId212"/>
      <p:bold r:id="rId21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509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774" y="7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928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font" Target="fonts/font13.fntdata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theme" Target="theme/theme1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notesMaster" Target="notesMasters/notesMaster1.xml"/><Relationship Id="rId206" Type="http://schemas.openxmlformats.org/officeDocument/2006/relationships/font" Target="fonts/font14.fntdata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tableStyles" Target="tableStyles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font" Target="fonts/font1.fntdata"/><Relationship Id="rId207" Type="http://schemas.openxmlformats.org/officeDocument/2006/relationships/font" Target="fonts/font15.fntdata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font" Target="fonts/font2.fntdata"/><Relationship Id="rId208" Type="http://schemas.openxmlformats.org/officeDocument/2006/relationships/font" Target="fonts/font16.fntdata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presProps" Target="presProps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font" Target="fonts/font3.fntdata"/><Relationship Id="rId209" Type="http://schemas.openxmlformats.org/officeDocument/2006/relationships/font" Target="fonts/font17.fntdata"/><Relationship Id="rId190" Type="http://schemas.openxmlformats.org/officeDocument/2006/relationships/slide" Target="slides/slide189.xml"/><Relationship Id="rId204" Type="http://schemas.openxmlformats.org/officeDocument/2006/relationships/font" Target="fonts/font12.fntdata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font" Target="fonts/font18.fntdata"/><Relationship Id="rId215" Type="http://schemas.openxmlformats.org/officeDocument/2006/relationships/viewProps" Target="viewProps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font" Target="fonts/font4.fntdata"/><Relationship Id="rId200" Type="http://schemas.openxmlformats.org/officeDocument/2006/relationships/font" Target="fonts/font8.fntdata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font" Target="fonts/font19.fntdata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font" Target="fonts/font5.fntdata"/><Relationship Id="rId201" Type="http://schemas.openxmlformats.org/officeDocument/2006/relationships/font" Target="fonts/font9.fntdata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font" Target="fonts/font20.fntdata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font" Target="fonts/font6.fntdata"/><Relationship Id="rId202" Type="http://schemas.openxmlformats.org/officeDocument/2006/relationships/font" Target="fonts/font10.fntdata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font" Target="fonts/font21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font" Target="fonts/font7.fntdata"/><Relationship Id="rId203" Type="http://schemas.openxmlformats.org/officeDocument/2006/relationships/font" Target="fonts/font11.fntdata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C69E39-999D-5B4A-986F-FF43A57A78CE}" type="datetimeFigureOut">
              <a:rPr kumimoji="1" lang="ko-Kore-KR" altLang="en-US" smtClean="0"/>
              <a:t>01/26/2023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96F2B5-E9AF-9D40-A629-A66BB45D84D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5424730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96F2B5-E9AF-9D40-A629-A66BB45D84D2}" type="slidenum">
              <a:rPr kumimoji="1" lang="ko-Kore-KR" altLang="en-US" smtClean="0"/>
              <a:t>82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9999402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96F2B5-E9AF-9D40-A629-A66BB45D84D2}" type="slidenum">
              <a:rPr kumimoji="1" lang="ko-Kore-KR" altLang="en-US" smtClean="0"/>
              <a:t>89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301655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96F2B5-E9AF-9D40-A629-A66BB45D84D2}" type="slidenum">
              <a:rPr kumimoji="1" lang="ko-Kore-KR" altLang="en-US" smtClean="0"/>
              <a:t>110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377782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59A215-9F2D-2814-C334-CB5E0497AE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EC12D50-EEB2-BBC4-5DFB-EA953F269B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EA203FC-F5DC-9FC8-9C80-3B7659E3FD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2023-01-26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64C1B3B-8370-8842-E0AB-ACED59012D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E5F6C7-A015-92EB-442F-8E30FE182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53061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AC7142-D6C8-742B-156D-89690ECDA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3F19B84-3D6D-2444-221C-5EC1A851BE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69193D9-83E4-2A9D-39B6-EBD97CFDE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2023-01-26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7D10FC9-8896-10EB-F8B3-BDBB75AACF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8BA2A8C-801F-F1BA-EDEC-6D40BF738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77979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AD59B3F-F60A-7F84-0EEF-215A4BC743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7BA10DC-E5C2-BC1D-9B9B-4DED4F456D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54A3621-AD83-48D6-B5C4-51B28828C8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2023-01-26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07C61E-E1BC-E56E-91A8-10EEEE3655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BE7A2A4-7F4D-3368-AAB4-A2053C17E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15629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3C99DC-7560-0D31-5E87-1B07C408FD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/>
          <a:lstStyle>
            <a:lvl1pPr>
              <a:defRPr>
                <a:latin typeface="강한공군체 Medium" panose="020B0600000101010101" pitchFamily="50" charset="-127"/>
                <a:ea typeface="강한공군체 Medium" panose="020B0600000101010101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687C90-77FA-A4F1-E534-2262CF4FBF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>
            <a:lvl1pPr>
              <a:lnSpc>
                <a:spcPct val="150000"/>
              </a:lnSpc>
              <a:defRPr>
                <a:latin typeface="강한공군체 Medium" panose="020B0600000101010101" pitchFamily="50" charset="-127"/>
                <a:ea typeface="강한공군체 Medium" panose="020B0600000101010101" pitchFamily="50" charset="-127"/>
              </a:defRPr>
            </a:lvl1pPr>
            <a:lvl2pPr>
              <a:lnSpc>
                <a:spcPct val="150000"/>
              </a:lnSpc>
              <a:defRPr>
                <a:latin typeface="강한공군체 Medium" panose="020B0600000101010101" pitchFamily="50" charset="-127"/>
                <a:ea typeface="강한공군체 Medium" panose="020B0600000101010101" pitchFamily="50" charset="-127"/>
              </a:defRPr>
            </a:lvl2pPr>
            <a:lvl3pPr>
              <a:lnSpc>
                <a:spcPct val="150000"/>
              </a:lnSpc>
              <a:defRPr>
                <a:latin typeface="강한공군체 Medium" panose="020B0600000101010101" pitchFamily="50" charset="-127"/>
                <a:ea typeface="강한공군체 Medium" panose="020B0600000101010101" pitchFamily="50" charset="-127"/>
              </a:defRPr>
            </a:lvl3pPr>
            <a:lvl4pPr>
              <a:lnSpc>
                <a:spcPct val="150000"/>
              </a:lnSpc>
              <a:defRPr>
                <a:latin typeface="강한공군체 Medium" panose="020B0600000101010101" pitchFamily="50" charset="-127"/>
                <a:ea typeface="강한공군체 Medium" panose="020B0600000101010101" pitchFamily="50" charset="-127"/>
              </a:defRPr>
            </a:lvl4pPr>
            <a:lvl5pPr>
              <a:lnSpc>
                <a:spcPct val="150000"/>
              </a:lnSpc>
              <a:defRPr>
                <a:latin typeface="강한공군체 Medium" panose="020B0600000101010101" pitchFamily="50" charset="-127"/>
                <a:ea typeface="강한공군체 Medium" panose="020B0600000101010101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DF13712-F9A9-C10D-82CE-69F09CDB281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1130"/>
          <a:stretch/>
        </p:blipFill>
        <p:spPr>
          <a:xfrm>
            <a:off x="11026588" y="0"/>
            <a:ext cx="1165412" cy="831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134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A25ED7-0633-6679-B353-4BF85A809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C42F748-DF81-9C59-A6D0-05652024E5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55B245F-7889-658E-709B-863F596B3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2023-01-26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5B84671-432A-65AB-BBFF-27F7A15286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25110BD-F9F5-DBC6-7DE2-172487974C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8678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071DE9-CD57-0979-FEB8-0433D68A5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7EA8A1E-A09E-E576-9FFC-72C6EC4F5F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D523D18-680E-C3AF-EA9F-659737098A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78B0EC6-E4D7-3E25-9464-B07D7C0A00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2023-01-26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A41624D-31BD-0747-E207-F3739A324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AA68745-814C-EF11-9C19-28D6FDEB6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2013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83FB1D-CBFC-21E3-7811-32697E49C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35A2F0D-6034-D658-CAA2-71F3D41A6F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E2B5590-2786-6DE8-AB0F-6E53900143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C304A27-3906-A0B3-5907-9864B4565D6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06DCC80-E50D-D5DE-293E-1965CB2BF7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81F0E11-F1CA-9D06-D9F1-7685C9622F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2023-01-26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E3F8348-EAF9-A1E8-100E-DC1621129C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3790FD7-F0BE-5AE5-02EC-E4CAC082D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74022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121541-94EC-1C7D-C6E1-8CB33524D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강한공군체 Medium" panose="020B0600000101010101" pitchFamily="50" charset="-127"/>
                <a:ea typeface="강한공군체 Medium" panose="020B0600000101010101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727702A-8FDB-B754-E8C2-AA6F5B33F7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2023-01-26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A041409-ED7B-DCE5-ED7E-CB24E91D69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E29DEBE-680D-C89F-0AD8-D5B7B3324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24957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8FB2809-B328-6467-69C6-08023D0026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2023-01-26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9F57083-1937-0E78-41D1-B300018063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52827DE-AC3B-C649-094D-3150335FD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47536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83C609-AF4C-D25A-2A0A-34168C3C7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363E7D2-3DF9-E76A-66E8-FE39280D69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A60D915-D32C-C6DF-2245-DE100AF013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E3A5308-1A6B-9B73-5852-2853B7F11A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2023-01-26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3E92ED2-B847-20C6-4AA2-CE44FDC163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C479958-D44D-C3CA-6664-ED7014A41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04082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C4DAFB-0DD5-EA21-CBE8-89641426F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CF73641-61F2-E85B-0E20-909E1A34744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781A9F3-F2A8-58C6-4AEC-114A7413FF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F00BF4B-8479-8AFF-CA53-B63C72D632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2023-01-26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7E20B89-C40B-BD91-10D6-05B87B1C03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FA0FC91-4B0E-F57D-6FF8-2943047A2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01099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A8E710F-5208-72AB-D3A7-67F48ABDE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C0EAA63-4C18-B22C-0F89-A0C63D8A1B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27394A3-0808-1108-F192-F33EC5D783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ROKAF SLAB SERIF MEDIUM" panose="020B0600000101010101" pitchFamily="34" charset="-127"/>
                <a:ea typeface="ROKAF SLAB SERIF MEDIUM" panose="020B0600000101010101" pitchFamily="34" charset="-127"/>
              </a:defRPr>
            </a:lvl1pPr>
          </a:lstStyle>
          <a:p>
            <a:fld id="{FCF46959-3755-42C6-A836-92F078C95403}" type="datetimeFigureOut">
              <a:rPr lang="ko-KR" altLang="en-US" smtClean="0"/>
              <a:pPr/>
              <a:t>2023-01-26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0962FF1-D4F2-F611-0F14-E9975A2401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ROKAF SLAB SERIF MEDIUM" panose="020B0600000101010101" pitchFamily="34" charset="-127"/>
                <a:ea typeface="ROKAF SLAB SERIF MEDIUM" panose="020B0600000101010101" pitchFamily="34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0204C58-52A9-835F-708A-5231C0599A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ROKAF SLAB SERIF MEDIUM" panose="020B0600000101010101" pitchFamily="34" charset="-127"/>
                <a:ea typeface="ROKAF SLAB SERIF MEDIUM" panose="020B0600000101010101" pitchFamily="34" charset="-127"/>
              </a:defRPr>
            </a:lvl1pPr>
          </a:lstStyle>
          <a:p>
            <a:fld id="{47BF5438-D7DA-4C1D-9B84-25AD91F66EB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694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ROKAF SLAB SERIF MEDIUM" panose="020B0600000101010101" pitchFamily="34" charset="-127"/>
          <a:ea typeface="ROKAF SLAB SERIF MEDIUM" panose="020B0600000101010101" pitchFamily="34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ROKAF SLAB SERIF MEDIUM" panose="020B0600000101010101" pitchFamily="34" charset="-127"/>
          <a:ea typeface="ROKAF SLAB SERIF MEDIUM" panose="020B0600000101010101" pitchFamily="34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ROKAF SLAB SERIF MEDIUM" panose="020B0600000101010101" pitchFamily="34" charset="-127"/>
          <a:ea typeface="ROKAF SLAB SERIF MEDIUM" panose="020B0600000101010101" pitchFamily="34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ROKAF SLAB SERIF MEDIUM" panose="020B0600000101010101" pitchFamily="34" charset="-127"/>
          <a:ea typeface="ROKAF SLAB SERIF MEDIUM" panose="020B0600000101010101" pitchFamily="34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ROKAF SLAB SERIF MEDIUM" panose="020B0600000101010101" pitchFamily="34" charset="-127"/>
          <a:ea typeface="ROKAF SLAB SERIF MEDIUM" panose="020B0600000101010101" pitchFamily="34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ROKAF SLAB SERIF MEDIUM" panose="020B0600000101010101" pitchFamily="34" charset="-127"/>
          <a:ea typeface="ROKAF SLAB SERIF MEDIUM" panose="020B0600000101010101" pitchFamily="34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jpe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" TargetMode="External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hyperlink" Target="https://desktop.github.com/" TargetMode="External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" TargetMode="External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brew.sh/index_ko" TargetMode="Externa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jpeg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jpeg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jpeg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jpeg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jpeg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jpeg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jpeg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jpeg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w3.org/Protocols/HTTP/AsImplemented.html" TargetMode="External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jpeg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3.png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jpeg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2.png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jpeg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.mozilla.org/ko/docs/Learn/HTML/Introduction_to_HTML/Getting_started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.visualstudio.com/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8DB3970-85DF-154B-4E7A-DDF0FC044C61}"/>
              </a:ext>
            </a:extLst>
          </p:cNvPr>
          <p:cNvSpPr txBox="1"/>
          <p:nvPr/>
        </p:nvSpPr>
        <p:spPr>
          <a:xfrm>
            <a:off x="595619" y="108629"/>
            <a:ext cx="9157981" cy="3658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5400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Hello,</a:t>
            </a:r>
          </a:p>
          <a:p>
            <a:pPr>
              <a:lnSpc>
                <a:spcPct val="150000"/>
              </a:lnSpc>
            </a:pPr>
            <a:r>
              <a:rPr lang="en-US" altLang="ko-KR" sz="5400" dirty="0">
                <a:solidFill>
                  <a:srgbClr val="0070C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K</a:t>
            </a:r>
            <a:r>
              <a:rPr lang="en-US" altLang="ko-KR" sz="5400" dirty="0">
                <a:solidFill>
                  <a:srgbClr val="00B05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D</a:t>
            </a:r>
            <a:r>
              <a:rPr lang="en-US" altLang="ko-KR" sz="5400" dirty="0">
                <a:solidFill>
                  <a:srgbClr val="FFC00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T </a:t>
            </a:r>
            <a:r>
              <a:rPr lang="ko-KR" altLang="en-US" sz="5400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웹 개발자 양성 프로젝트</a:t>
            </a:r>
            <a:endParaRPr lang="en-US" altLang="ko-KR" sz="5400" dirty="0"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54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5</a:t>
            </a:r>
            <a:r>
              <a:rPr lang="ko-KR" altLang="en-US" sz="54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기</a:t>
            </a:r>
            <a:r>
              <a:rPr lang="en-US" altLang="ko-KR" sz="54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!</a:t>
            </a:r>
            <a:endParaRPr lang="ko-KR" altLang="en-US" sz="54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569AE2ED-B7E0-8B83-4EBE-D62E7071F2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5835" y="2599731"/>
            <a:ext cx="5306165" cy="425826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0CE7AA6-ED1F-FE1F-E413-8A8552B7883E}"/>
              </a:ext>
            </a:extLst>
          </p:cNvPr>
          <p:cNvSpPr txBox="1"/>
          <p:nvPr/>
        </p:nvSpPr>
        <p:spPr>
          <a:xfrm>
            <a:off x="5596857" y="5655149"/>
            <a:ext cx="16847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latin typeface="Mosk Bold 700" panose="02000506000000020004" pitchFamily="2" charset="0"/>
              </a:rPr>
              <a:t>with</a:t>
            </a:r>
            <a:endParaRPr lang="ko-KR" altLang="en-US" sz="5400" dirty="0">
              <a:latin typeface="Mosk Bold 700" panose="02000506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9109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 descr="Should we be worrying about the purpose of life? | Lifestyle News,The  Indian Express">
            <a:extLst>
              <a:ext uri="{FF2B5EF4-FFF2-40B4-BE49-F238E27FC236}">
                <a16:creationId xmlns:a16="http://schemas.microsoft.com/office/drawing/2014/main" id="{57C3671A-5C96-A3D3-4962-3E5BCFEBB5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6214" y="904903"/>
            <a:ext cx="9079571" cy="5048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9017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565849"/>
            <a:ext cx="12192000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8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태그의</a:t>
            </a:r>
            <a:endParaRPr lang="en-US" altLang="ko-KR" sz="138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/>
            <a:r>
              <a:rPr lang="ko-KR" altLang="en-US" sz="138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전역 속성</a:t>
            </a:r>
          </a:p>
        </p:txBody>
      </p:sp>
    </p:spTree>
    <p:extLst>
      <p:ext uri="{BB962C8B-B14F-4D97-AF65-F5344CB8AC3E}">
        <p14:creationId xmlns:p14="http://schemas.microsoft.com/office/powerpoint/2010/main" val="4149570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8B6C61-90EE-F752-914C-F0C010090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태그의 전역 속성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A75F3508-AD0E-5917-38AE-7951BA169C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모든 </a:t>
            </a:r>
            <a:r>
              <a:rPr lang="en-US" altLang="ko-KR" dirty="0"/>
              <a:t>HTML </a:t>
            </a:r>
            <a:r>
              <a:rPr lang="ko-KR" altLang="en-US" dirty="0"/>
              <a:t>태그에서 공통으로 사용할 수 있는 속성</a:t>
            </a:r>
            <a:endParaRPr lang="en-US" altLang="ko-KR" dirty="0"/>
          </a:p>
          <a:p>
            <a:r>
              <a:rPr lang="en-US" altLang="ko-KR" dirty="0"/>
              <a:t>ID : </a:t>
            </a:r>
            <a:r>
              <a:rPr lang="ko-KR" altLang="en-US" dirty="0"/>
              <a:t>요소에 </a:t>
            </a:r>
            <a:r>
              <a:rPr lang="ko-KR" altLang="en-US" dirty="0">
                <a:solidFill>
                  <a:schemeClr val="accent2"/>
                </a:solidFill>
              </a:rPr>
              <a:t>고유한</a:t>
            </a:r>
            <a:r>
              <a:rPr lang="ko-KR" altLang="en-US" dirty="0"/>
              <a:t> 이름을 부여하는 식별자 속성</a:t>
            </a:r>
            <a:endParaRPr lang="en-US" altLang="ko-KR" dirty="0"/>
          </a:p>
          <a:p>
            <a:r>
              <a:rPr lang="en-US" altLang="ko-KR" dirty="0"/>
              <a:t>CLASS : </a:t>
            </a:r>
            <a:r>
              <a:rPr lang="ko-KR" altLang="en-US" dirty="0"/>
              <a:t>요소를 그룹 별로 묶을 수 있는 식별자 속성</a:t>
            </a:r>
            <a:endParaRPr lang="en-US" altLang="ko-KR" dirty="0"/>
          </a:p>
          <a:p>
            <a:r>
              <a:rPr lang="en-US" altLang="ko-KR" dirty="0"/>
              <a:t>STYLE : CSS</a:t>
            </a:r>
            <a:r>
              <a:rPr lang="ko-KR" altLang="en-US" dirty="0"/>
              <a:t> 를 적용할 때 사용하는 속성</a:t>
            </a:r>
            <a:endParaRPr lang="en-US" altLang="ko-KR" dirty="0"/>
          </a:p>
          <a:p>
            <a:r>
              <a:rPr lang="en-US" altLang="ko-KR" dirty="0"/>
              <a:t>TITLE : </a:t>
            </a:r>
            <a:r>
              <a:rPr lang="ko-KR" altLang="en-US" dirty="0"/>
              <a:t>요소의 추가 정보를 제공하는 속성</a:t>
            </a:r>
            <a:r>
              <a:rPr lang="en-US" altLang="ko-KR" dirty="0"/>
              <a:t>, </a:t>
            </a:r>
            <a:r>
              <a:rPr lang="ko-KR" altLang="en-US" dirty="0"/>
              <a:t>이미지에 </a:t>
            </a:r>
            <a:r>
              <a:rPr lang="ko-KR" altLang="en-US" dirty="0" err="1"/>
              <a:t>툴팁</a:t>
            </a:r>
            <a:r>
              <a:rPr lang="ko-KR" altLang="en-US" dirty="0"/>
              <a:t> 제공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0505811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F7E388-9CB7-6037-4A94-33ABE3A0EE89}"/>
              </a:ext>
            </a:extLst>
          </p:cNvPr>
          <p:cNvSpPr txBox="1"/>
          <p:nvPr/>
        </p:nvSpPr>
        <p:spPr>
          <a:xfrm>
            <a:off x="539931" y="462176"/>
            <a:ext cx="6096000" cy="397031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"text"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"division"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이젠 정말 코딩 뿐이야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코딩 열심히 해야지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!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"image"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"division"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"study.png"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공부를 결심하는 사진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"300"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나는 결심 했다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정말 공부 뿐이야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079254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9BFCD0-B105-D5D9-3DFA-CDD408D11E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  <a:r>
              <a:rPr lang="en-US" altLang="ko-KR" dirty="0">
                <a:solidFill>
                  <a:srgbClr val="0070C0"/>
                </a:solidFill>
              </a:rPr>
              <a:t>, </a:t>
            </a:r>
            <a:r>
              <a:rPr lang="ko-KR" altLang="en-US" dirty="0">
                <a:solidFill>
                  <a:srgbClr val="0070C0"/>
                </a:solidFill>
              </a:rPr>
              <a:t>일기 쓰기</a:t>
            </a:r>
            <a:r>
              <a:rPr lang="en-US" altLang="ko-KR" dirty="0">
                <a:solidFill>
                  <a:srgbClr val="0070C0"/>
                </a:solidFill>
              </a:rPr>
              <a:t>!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B03938B-B422-897C-F7A8-A74CA7F1F1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지금까지 배운 내용을 전부 사용하여 일기 쓰기</a:t>
            </a:r>
            <a:endParaRPr lang="en-US" altLang="ko-KR" dirty="0"/>
          </a:p>
          <a:p>
            <a:r>
              <a:rPr lang="ko-KR" altLang="en-US" dirty="0"/>
              <a:t>텍스트 태그</a:t>
            </a:r>
            <a:r>
              <a:rPr lang="en-US" altLang="ko-KR" dirty="0"/>
              <a:t>, </a:t>
            </a:r>
            <a:r>
              <a:rPr lang="ko-KR" altLang="en-US" dirty="0"/>
              <a:t>이미지 태그</a:t>
            </a:r>
            <a:r>
              <a:rPr lang="en-US" altLang="ko-KR" dirty="0"/>
              <a:t>, </a:t>
            </a:r>
            <a:r>
              <a:rPr lang="ko-KR" altLang="en-US" dirty="0"/>
              <a:t>문서 영역 구분</a:t>
            </a:r>
            <a:r>
              <a:rPr lang="en-US" altLang="ko-KR" dirty="0"/>
              <a:t>, </a:t>
            </a:r>
            <a:r>
              <a:rPr lang="ko-KR" altLang="en-US" dirty="0"/>
              <a:t>태그 전역 속성을 전부 사용하여 오늘의 일기를 써주세요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총 </a:t>
            </a:r>
            <a:r>
              <a:rPr lang="en-US" altLang="ko-KR" dirty="0"/>
              <a:t>3</a:t>
            </a:r>
            <a:r>
              <a:rPr lang="ko-KR" altLang="en-US" dirty="0"/>
              <a:t>가지의 영역으로 구분하여 일기를 작성하세요 </a:t>
            </a:r>
            <a:r>
              <a:rPr lang="en-US" altLang="ko-KR" dirty="0">
                <a:sym typeface="Wingdings" panose="05000000000000000000" pitchFamily="2" charset="2"/>
              </a:rPr>
              <a:t>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1888436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566952"/>
            <a:ext cx="1219200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5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링크</a:t>
            </a:r>
          </a:p>
        </p:txBody>
      </p:sp>
    </p:spTree>
    <p:extLst>
      <p:ext uri="{BB962C8B-B14F-4D97-AF65-F5344CB8AC3E}">
        <p14:creationId xmlns:p14="http://schemas.microsoft.com/office/powerpoint/2010/main" val="2573245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8B6C61-90EE-F752-914C-F0C010090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HTML</a:t>
            </a:r>
            <a:r>
              <a:rPr lang="ko-KR" altLang="en-US" dirty="0"/>
              <a:t>의 꽃 하이퍼링크</a:t>
            </a:r>
            <a:r>
              <a:rPr lang="en-US" altLang="ko-KR" dirty="0"/>
              <a:t>, </a:t>
            </a:r>
            <a:r>
              <a:rPr lang="en-US" altLang="ko-KR" dirty="0">
                <a:solidFill>
                  <a:srgbClr val="00B050"/>
                </a:solidFill>
              </a:rPr>
              <a:t>&lt;a&gt;</a:t>
            </a:r>
            <a:endParaRPr lang="ko-KR" altLang="en-US" dirty="0">
              <a:solidFill>
                <a:srgbClr val="00B050"/>
              </a:solidFill>
            </a:endParaRP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D7F21F55-B843-3B00-59E5-AA9A0C036E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b="0" i="0" dirty="0">
                <a:effectLst/>
                <a:latin typeface="Lora" pitchFamily="2" charset="0"/>
              </a:rPr>
              <a:t>기존 문서나 텍스트의 </a:t>
            </a:r>
            <a:r>
              <a:rPr lang="ko-KR" altLang="en-US" dirty="0">
                <a:latin typeface="Lora" pitchFamily="2" charset="0"/>
              </a:rPr>
              <a:t>선형성</a:t>
            </a:r>
            <a:r>
              <a:rPr lang="en-US" altLang="ko-KR" b="0" i="0" dirty="0">
                <a:effectLst/>
                <a:latin typeface="Lora" pitchFamily="2" charset="0"/>
              </a:rPr>
              <a:t>, </a:t>
            </a:r>
            <a:r>
              <a:rPr lang="ko-KR" altLang="en-US" b="0" i="0" dirty="0">
                <a:effectLst/>
                <a:latin typeface="Lora" pitchFamily="2" charset="0"/>
              </a:rPr>
              <a:t>고정성의 제약에서 벗어나                  사용자가 원하는 정보를 취득할 수 있는 기능을 제공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accent2"/>
                </a:solidFill>
              </a:rPr>
              <a:t>Anchor</a:t>
            </a:r>
            <a:r>
              <a:rPr lang="en-US" altLang="ko-KR" dirty="0"/>
              <a:t> </a:t>
            </a:r>
            <a:r>
              <a:rPr lang="ko-KR" altLang="en-US" dirty="0"/>
              <a:t>의 약자인 </a:t>
            </a:r>
            <a:r>
              <a:rPr lang="en-US" altLang="ko-KR" dirty="0">
                <a:solidFill>
                  <a:srgbClr val="00B050"/>
                </a:solidFill>
              </a:rPr>
              <a:t>&lt;a&gt;</a:t>
            </a:r>
            <a:r>
              <a:rPr lang="en-US" altLang="ko-KR" dirty="0"/>
              <a:t> </a:t>
            </a:r>
            <a:r>
              <a:rPr lang="ko-KR" altLang="en-US" dirty="0"/>
              <a:t>태그 사용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속성 값</a:t>
            </a:r>
            <a:endParaRPr lang="en-US" altLang="ko-KR" dirty="0"/>
          </a:p>
          <a:p>
            <a:pPr lvl="1"/>
            <a:r>
              <a:rPr lang="en-US" altLang="ko-KR" dirty="0" err="1">
                <a:solidFill>
                  <a:schemeClr val="accent2"/>
                </a:solidFill>
              </a:rPr>
              <a:t>href</a:t>
            </a:r>
            <a:r>
              <a:rPr lang="en-US" altLang="ko-KR" dirty="0"/>
              <a:t> : Hypertext Reference </a:t>
            </a:r>
            <a:r>
              <a:rPr lang="ko-KR" altLang="en-US" dirty="0"/>
              <a:t>의 약자</a:t>
            </a:r>
            <a:r>
              <a:rPr lang="en-US" altLang="ko-KR" dirty="0"/>
              <a:t>, </a:t>
            </a:r>
            <a:r>
              <a:rPr lang="ko-KR" altLang="en-US" dirty="0"/>
              <a:t>이동할 페이지의 링크</a:t>
            </a:r>
            <a:endParaRPr lang="en-US" altLang="ko-KR" dirty="0"/>
          </a:p>
          <a:p>
            <a:pPr lvl="1"/>
            <a:r>
              <a:rPr lang="en-US" altLang="ko-KR" dirty="0">
                <a:solidFill>
                  <a:schemeClr val="accent2"/>
                </a:solidFill>
              </a:rPr>
              <a:t>target</a:t>
            </a:r>
            <a:r>
              <a:rPr lang="en-US" altLang="ko-KR" dirty="0"/>
              <a:t> : </a:t>
            </a:r>
            <a:r>
              <a:rPr lang="ko-KR" altLang="en-US" dirty="0"/>
              <a:t>링크 된 문서를 열었을 때 문서가 열릴 위치 표시</a:t>
            </a:r>
            <a:endParaRPr lang="en-US" altLang="ko-KR" dirty="0"/>
          </a:p>
          <a:p>
            <a:pPr lvl="2"/>
            <a:r>
              <a:rPr lang="en-US" altLang="ko-KR" dirty="0"/>
              <a:t>_blank(</a:t>
            </a:r>
            <a:r>
              <a:rPr lang="ko-KR" altLang="en-US" dirty="0"/>
              <a:t>새 탭</a:t>
            </a:r>
            <a:r>
              <a:rPr lang="en-US" altLang="ko-KR" dirty="0"/>
              <a:t>) / _self(</a:t>
            </a:r>
            <a:r>
              <a:rPr lang="ko-KR" altLang="en-US" dirty="0"/>
              <a:t>현재 탭</a:t>
            </a:r>
            <a:r>
              <a:rPr lang="en-US" altLang="ko-K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670240487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8B6C61-90EE-F752-914C-F0C010090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HTML</a:t>
            </a:r>
            <a:r>
              <a:rPr lang="ko-KR" altLang="en-US" dirty="0"/>
              <a:t>의 꽃 하이퍼링크</a:t>
            </a:r>
            <a:r>
              <a:rPr lang="en-US" altLang="ko-KR" dirty="0"/>
              <a:t>, </a:t>
            </a:r>
            <a:r>
              <a:rPr lang="en-US" altLang="ko-KR" dirty="0">
                <a:solidFill>
                  <a:srgbClr val="00B050"/>
                </a:solidFill>
              </a:rPr>
              <a:t>&lt;a&gt;</a:t>
            </a:r>
            <a:endParaRPr lang="ko-KR" altLang="en-US" dirty="0">
              <a:solidFill>
                <a:srgbClr val="00B050"/>
              </a:solidFill>
            </a:endParaRP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D7F21F55-B843-3B00-59E5-AA9A0C036E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b="0" i="0" dirty="0" err="1">
                <a:effectLst/>
              </a:rPr>
              <a:t>Href</a:t>
            </a:r>
            <a:r>
              <a:rPr lang="en-US" altLang="ko-KR" b="0" i="0" dirty="0">
                <a:effectLst/>
              </a:rPr>
              <a:t> </a:t>
            </a:r>
            <a:r>
              <a:rPr lang="ko-KR" altLang="en-US" b="0" i="0" dirty="0">
                <a:effectLst/>
              </a:rPr>
              <a:t>에는 전화 또는 메일 주소 등을 지정 가능</a:t>
            </a:r>
            <a:endParaRPr lang="en-US" altLang="ko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E30734-40C1-50B6-272A-071D393FA3ED}"/>
              </a:ext>
            </a:extLst>
          </p:cNvPr>
          <p:cNvSpPr txBox="1"/>
          <p:nvPr/>
        </p:nvSpPr>
        <p:spPr>
          <a:xfrm>
            <a:off x="696685" y="2196906"/>
            <a:ext cx="8943703" cy="64633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"tel:010-3930-1325"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target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"_self"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전화 걸기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"mailto:xenosign@naver.com"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target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"_blank"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메일 쓰기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123557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566952"/>
            <a:ext cx="1219200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5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목록</a:t>
            </a:r>
          </a:p>
        </p:txBody>
      </p:sp>
    </p:spTree>
    <p:extLst>
      <p:ext uri="{BB962C8B-B14F-4D97-AF65-F5344CB8AC3E}">
        <p14:creationId xmlns:p14="http://schemas.microsoft.com/office/powerpoint/2010/main" val="4232169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8B6C61-90EE-F752-914C-F0C010090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목록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D7F21F55-B843-3B00-59E5-AA9A0C036E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연관 있는 항목들을 나열하는 태그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순서 있는 목록과</a:t>
            </a:r>
            <a:r>
              <a:rPr lang="en-US" altLang="ko-KR" dirty="0"/>
              <a:t>, </a:t>
            </a:r>
            <a:r>
              <a:rPr lang="ko-KR" altLang="en-US" dirty="0"/>
              <a:t>순서 없는 목록으로 구분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09647318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8B6C61-90EE-F752-914C-F0C010090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목록</a:t>
            </a:r>
            <a:r>
              <a:rPr lang="en-US" altLang="ko-KR" dirty="0"/>
              <a:t>, </a:t>
            </a:r>
            <a:r>
              <a:rPr lang="en-US" altLang="ko-KR" dirty="0">
                <a:solidFill>
                  <a:srgbClr val="00B050"/>
                </a:solidFill>
              </a:rPr>
              <a:t>&lt;</a:t>
            </a:r>
            <a:r>
              <a:rPr lang="en-US" altLang="ko-KR" dirty="0" err="1">
                <a:solidFill>
                  <a:srgbClr val="00B050"/>
                </a:solidFill>
              </a:rPr>
              <a:t>ul</a:t>
            </a:r>
            <a:r>
              <a:rPr lang="en-US" altLang="ko-KR" dirty="0">
                <a:solidFill>
                  <a:srgbClr val="00B050"/>
                </a:solidFill>
              </a:rPr>
              <a:t>&gt;&lt;/</a:t>
            </a:r>
            <a:r>
              <a:rPr lang="en-US" altLang="ko-KR" dirty="0" err="1">
                <a:solidFill>
                  <a:srgbClr val="00B050"/>
                </a:solidFill>
              </a:rPr>
              <a:t>ul</a:t>
            </a:r>
            <a:r>
              <a:rPr lang="en-US" altLang="ko-KR" dirty="0">
                <a:solidFill>
                  <a:srgbClr val="00B050"/>
                </a:solidFill>
              </a:rPr>
              <a:t>&gt; </a:t>
            </a:r>
            <a:r>
              <a:rPr lang="en-US" altLang="ko-KR" dirty="0"/>
              <a:t>or</a:t>
            </a:r>
            <a:r>
              <a:rPr lang="en-US" altLang="ko-KR" dirty="0">
                <a:solidFill>
                  <a:srgbClr val="00B050"/>
                </a:solidFill>
              </a:rPr>
              <a:t> &lt;</a:t>
            </a:r>
            <a:r>
              <a:rPr lang="en-US" altLang="ko-KR" dirty="0" err="1">
                <a:solidFill>
                  <a:srgbClr val="00B050"/>
                </a:solidFill>
              </a:rPr>
              <a:t>ol</a:t>
            </a:r>
            <a:r>
              <a:rPr lang="en-US" altLang="ko-KR" dirty="0">
                <a:solidFill>
                  <a:srgbClr val="00B050"/>
                </a:solidFill>
              </a:rPr>
              <a:t>&gt;&lt;/</a:t>
            </a:r>
            <a:r>
              <a:rPr lang="en-US" altLang="ko-KR" dirty="0" err="1">
                <a:solidFill>
                  <a:srgbClr val="00B050"/>
                </a:solidFill>
              </a:rPr>
              <a:t>ol</a:t>
            </a:r>
            <a:r>
              <a:rPr lang="en-US" altLang="ko-KR" dirty="0">
                <a:solidFill>
                  <a:srgbClr val="00B050"/>
                </a:solidFill>
              </a:rPr>
              <a:t>&gt;</a:t>
            </a:r>
            <a:endParaRPr lang="ko-KR" altLang="en-US" dirty="0">
              <a:solidFill>
                <a:srgbClr val="00B050"/>
              </a:solidFill>
            </a:endParaRP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D7F21F55-B843-3B00-59E5-AA9A0C036E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00B050"/>
                </a:solidFill>
              </a:rPr>
              <a:t>&lt;</a:t>
            </a:r>
            <a:r>
              <a:rPr lang="en-US" altLang="ko-KR" dirty="0" err="1">
                <a:solidFill>
                  <a:srgbClr val="00B050"/>
                </a:solidFill>
              </a:rPr>
              <a:t>ul</a:t>
            </a:r>
            <a:r>
              <a:rPr lang="en-US" altLang="ko-KR" dirty="0">
                <a:solidFill>
                  <a:srgbClr val="00B050"/>
                </a:solidFill>
              </a:rPr>
              <a:t>&gt;</a:t>
            </a:r>
            <a:r>
              <a:rPr lang="en-US" altLang="ko-KR" dirty="0">
                <a:solidFill>
                  <a:schemeClr val="accent2"/>
                </a:solidFill>
              </a:rPr>
              <a:t> </a:t>
            </a:r>
            <a:r>
              <a:rPr lang="ko-KR" altLang="en-US" dirty="0"/>
              <a:t>순서 없는 목록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00B050"/>
                </a:solidFill>
              </a:rPr>
              <a:t>&lt;</a:t>
            </a:r>
            <a:r>
              <a:rPr lang="en-US" altLang="ko-KR" dirty="0" err="1">
                <a:solidFill>
                  <a:srgbClr val="00B050"/>
                </a:solidFill>
              </a:rPr>
              <a:t>ol</a:t>
            </a:r>
            <a:r>
              <a:rPr lang="en-US" altLang="ko-KR" dirty="0">
                <a:solidFill>
                  <a:srgbClr val="00B050"/>
                </a:solidFill>
              </a:rPr>
              <a:t>&gt;</a:t>
            </a:r>
            <a:r>
              <a:rPr lang="ko-KR" altLang="en-US" dirty="0">
                <a:solidFill>
                  <a:srgbClr val="00B050"/>
                </a:solidFill>
              </a:rPr>
              <a:t> </a:t>
            </a:r>
            <a:r>
              <a:rPr lang="ko-KR" altLang="en-US" dirty="0"/>
              <a:t>순서 있는 목록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00B050"/>
                </a:solidFill>
              </a:rPr>
              <a:t>&lt;</a:t>
            </a:r>
            <a:r>
              <a:rPr lang="en-US" altLang="ko-KR" dirty="0" err="1">
                <a:solidFill>
                  <a:srgbClr val="00B050"/>
                </a:solidFill>
              </a:rPr>
              <a:t>ol</a:t>
            </a:r>
            <a:r>
              <a:rPr lang="en-US" altLang="ko-KR" dirty="0">
                <a:solidFill>
                  <a:srgbClr val="00B050"/>
                </a:solidFill>
              </a:rPr>
              <a:t>&gt;</a:t>
            </a:r>
            <a:r>
              <a:rPr lang="en-US" altLang="ko-KR" dirty="0"/>
              <a:t> </a:t>
            </a:r>
            <a:r>
              <a:rPr lang="ko-KR" altLang="en-US" dirty="0"/>
              <a:t>은 속성 사용 가능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>
                <a:solidFill>
                  <a:srgbClr val="00B050"/>
                </a:solidFill>
              </a:rPr>
              <a:t>&lt;</a:t>
            </a:r>
            <a:r>
              <a:rPr lang="en-US" altLang="ko-KR" dirty="0" err="1">
                <a:solidFill>
                  <a:srgbClr val="00B050"/>
                </a:solidFill>
              </a:rPr>
              <a:t>ol</a:t>
            </a:r>
            <a:r>
              <a:rPr lang="en-US" altLang="ko-KR" dirty="0">
                <a:solidFill>
                  <a:srgbClr val="00B050"/>
                </a:solidFill>
              </a:rPr>
              <a:t> type=“?”&gt;</a:t>
            </a:r>
            <a:r>
              <a:rPr lang="en-US" altLang="ko-KR" dirty="0"/>
              <a:t> : </a:t>
            </a:r>
            <a:r>
              <a:rPr lang="ko-KR" altLang="en-US" dirty="0"/>
              <a:t>말머리 기호 변경</a:t>
            </a:r>
            <a:r>
              <a:rPr lang="en-US" altLang="ko-KR" dirty="0"/>
              <a:t>(1,</a:t>
            </a:r>
            <a:r>
              <a:rPr lang="ko-KR" altLang="en-US" dirty="0"/>
              <a:t> </a:t>
            </a:r>
            <a:r>
              <a:rPr lang="en-US" altLang="ko-KR" dirty="0"/>
              <a:t>A,</a:t>
            </a:r>
            <a:r>
              <a:rPr lang="ko-KR" altLang="en-US" dirty="0"/>
              <a:t> </a:t>
            </a:r>
            <a:r>
              <a:rPr lang="en-US" altLang="ko-KR" dirty="0"/>
              <a:t>a,</a:t>
            </a:r>
            <a:r>
              <a:rPr lang="ko-KR" altLang="en-US" dirty="0"/>
              <a:t> </a:t>
            </a:r>
            <a:r>
              <a:rPr lang="en-US" altLang="ko-KR" dirty="0"/>
              <a:t>I, </a:t>
            </a:r>
            <a:r>
              <a:rPr lang="en-US" altLang="ko-KR" dirty="0" err="1"/>
              <a:t>i</a:t>
            </a:r>
            <a:r>
              <a:rPr lang="en-US" altLang="ko-KR" dirty="0"/>
              <a:t>)</a:t>
            </a:r>
          </a:p>
          <a:p>
            <a:pPr lvl="2"/>
            <a:r>
              <a:rPr lang="en-US" altLang="ko-KR" dirty="0"/>
              <a:t>1 / A / a / I / </a:t>
            </a:r>
            <a:r>
              <a:rPr lang="en-US" altLang="ko-KR" dirty="0" err="1"/>
              <a:t>i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>
                <a:solidFill>
                  <a:srgbClr val="00B050"/>
                </a:solidFill>
              </a:rPr>
              <a:t>&lt;</a:t>
            </a:r>
            <a:r>
              <a:rPr lang="en-US" altLang="ko-KR" dirty="0" err="1">
                <a:solidFill>
                  <a:srgbClr val="00B050"/>
                </a:solidFill>
              </a:rPr>
              <a:t>ol</a:t>
            </a:r>
            <a:r>
              <a:rPr lang="en-US" altLang="ko-KR" dirty="0">
                <a:solidFill>
                  <a:srgbClr val="00B050"/>
                </a:solidFill>
              </a:rPr>
              <a:t> start=“?”&gt;</a:t>
            </a:r>
            <a:r>
              <a:rPr lang="en-US" altLang="ko-KR" dirty="0"/>
              <a:t> : </a:t>
            </a:r>
            <a:r>
              <a:rPr lang="ko-KR" altLang="en-US" dirty="0"/>
              <a:t>시작 값 변경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>
                <a:solidFill>
                  <a:srgbClr val="00B050"/>
                </a:solidFill>
              </a:rPr>
              <a:t>&lt;</a:t>
            </a:r>
            <a:r>
              <a:rPr lang="en-US" altLang="ko-KR" dirty="0" err="1">
                <a:solidFill>
                  <a:srgbClr val="00B050"/>
                </a:solidFill>
              </a:rPr>
              <a:t>ol</a:t>
            </a:r>
            <a:r>
              <a:rPr lang="ko-KR" altLang="en-US" dirty="0">
                <a:solidFill>
                  <a:srgbClr val="00B050"/>
                </a:solidFill>
              </a:rPr>
              <a:t> </a:t>
            </a:r>
            <a:r>
              <a:rPr lang="en-US" altLang="ko-KR" dirty="0">
                <a:solidFill>
                  <a:srgbClr val="00B050"/>
                </a:solidFill>
              </a:rPr>
              <a:t>reversed&gt;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역순으로 시작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6766281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8B6C61-90EE-F752-914C-F0C010090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그럼 컴퓨터 언어는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88A8728-DB0F-1E48-89D1-27EF12DFD1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/>
              <a:t>웹 페이지를 만들고 싶다면</a:t>
            </a:r>
            <a:r>
              <a:rPr lang="en-US" altLang="ko-KR" dirty="0"/>
              <a:t>?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앱을 만들고 싶다면</a:t>
            </a:r>
            <a:r>
              <a:rPr lang="en-US" altLang="ko-KR" dirty="0"/>
              <a:t>?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서버를 구현하고 싶다면</a:t>
            </a:r>
            <a:r>
              <a:rPr lang="en-US" altLang="ko-KR" dirty="0"/>
              <a:t>?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해커의 공격을 방어하고 싶다면</a:t>
            </a:r>
            <a:r>
              <a:rPr lang="en-US" altLang="ko-KR" dirty="0"/>
              <a:t>?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인공 지능을 개발하고 싶다면</a:t>
            </a:r>
            <a:r>
              <a:rPr lang="en-US" altLang="ko-KR" dirty="0"/>
              <a:t>?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소형 시계에 들어가는 프로그램을 만들어야 한다면</a:t>
            </a:r>
            <a:r>
              <a:rPr lang="en-US" altLang="ko-KR" dirty="0"/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5062506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8B6C61-90EE-F752-914C-F0C010090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중첩 목록</a:t>
            </a:r>
            <a:r>
              <a:rPr lang="en-US" altLang="ko-KR" dirty="0"/>
              <a:t>!</a:t>
            </a:r>
            <a:endParaRPr lang="ko-KR" altLang="en-US" dirty="0">
              <a:solidFill>
                <a:srgbClr val="00B050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771DCC6-5D51-7D4A-FFD0-5AF965AB53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977" y="1655382"/>
            <a:ext cx="3844392" cy="4605343"/>
          </a:xfrm>
          <a:prstGeom prst="rect">
            <a:avLst/>
          </a:prstGeom>
        </p:spPr>
      </p:pic>
      <p:sp>
        <p:nvSpPr>
          <p:cNvPr id="10" name="내용 개체 틀 4">
            <a:extLst>
              <a:ext uri="{FF2B5EF4-FFF2-40B4-BE49-F238E27FC236}">
                <a16:creationId xmlns:a16="http://schemas.microsoft.com/office/drawing/2014/main" id="{493FC4B0-3696-319C-1966-FC070CBFFF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93792" y="1417638"/>
            <a:ext cx="6160008" cy="475932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accent2"/>
                </a:solidFill>
              </a:rPr>
              <a:t>직관적</a:t>
            </a:r>
            <a:r>
              <a:rPr lang="ko-KR" altLang="en-US" dirty="0"/>
              <a:t>으로 부모자식 관계 파악 가능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23005462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6C1296-5CB6-B578-F440-CC1EE5E52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  <a:r>
              <a:rPr lang="en-US" altLang="ko-KR" dirty="0"/>
              <a:t>, </a:t>
            </a:r>
            <a:r>
              <a:rPr lang="ko-KR" altLang="en-US" dirty="0"/>
              <a:t>카페 음료 문서 작성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F64B257-015F-35DA-7DC7-B2B7AC60CE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카페 이름은 </a:t>
            </a:r>
            <a:r>
              <a:rPr lang="en-US" altLang="ko-KR" dirty="0"/>
              <a:t>&lt;h1&gt;</a:t>
            </a:r>
          </a:p>
          <a:p>
            <a:r>
              <a:rPr lang="en-US" altLang="ko-KR" dirty="0"/>
              <a:t>&lt;</a:t>
            </a:r>
            <a:r>
              <a:rPr lang="en-US" altLang="ko-KR" dirty="0" err="1"/>
              <a:t>ul</a:t>
            </a:r>
            <a:r>
              <a:rPr lang="en-US" altLang="ko-KR" dirty="0"/>
              <a:t>&gt; </a:t>
            </a:r>
            <a:r>
              <a:rPr lang="ko-KR" altLang="en-US" dirty="0"/>
              <a:t>태그와 </a:t>
            </a:r>
            <a:r>
              <a:rPr lang="en-US" altLang="ko-KR" dirty="0"/>
              <a:t>&lt;li&gt;</a:t>
            </a:r>
            <a:r>
              <a:rPr lang="ko-KR" altLang="en-US" dirty="0"/>
              <a:t> 사용해서 메뉴 작성</a:t>
            </a:r>
            <a:r>
              <a:rPr lang="en-US" altLang="ko-KR" dirty="0"/>
              <a:t>, </a:t>
            </a:r>
            <a:r>
              <a:rPr lang="ko-KR" altLang="en-US" dirty="0"/>
              <a:t>음료 최소 </a:t>
            </a:r>
            <a:r>
              <a:rPr lang="en-US" altLang="ko-KR" dirty="0"/>
              <a:t>3</a:t>
            </a:r>
            <a:r>
              <a:rPr lang="ko-KR" altLang="en-US" dirty="0"/>
              <a:t>개</a:t>
            </a:r>
            <a:endParaRPr lang="en-US" altLang="ko-KR" dirty="0"/>
          </a:p>
          <a:p>
            <a:r>
              <a:rPr lang="ko-KR" altLang="en-US" dirty="0"/>
              <a:t>메뉴 이름은 </a:t>
            </a:r>
            <a:r>
              <a:rPr lang="en-US" altLang="ko-KR" dirty="0"/>
              <a:t>&lt;h2&gt;</a:t>
            </a:r>
          </a:p>
          <a:p>
            <a:r>
              <a:rPr lang="ko-KR" altLang="en-US" dirty="0"/>
              <a:t>메뉴의 가격은 </a:t>
            </a:r>
            <a:r>
              <a:rPr lang="en-US" altLang="ko-KR" dirty="0"/>
              <a:t>&lt;</a:t>
            </a:r>
            <a:r>
              <a:rPr lang="en-US" altLang="ko-KR" dirty="0" err="1"/>
              <a:t>ol</a:t>
            </a:r>
            <a:r>
              <a:rPr lang="en-US" altLang="ko-KR" dirty="0"/>
              <a:t>&gt;</a:t>
            </a:r>
            <a:r>
              <a:rPr lang="ko-KR" altLang="en-US" dirty="0"/>
              <a:t>태그와 </a:t>
            </a:r>
            <a:r>
              <a:rPr lang="en-US" altLang="ko-KR" dirty="0"/>
              <a:t>&lt;li&gt; </a:t>
            </a:r>
            <a:r>
              <a:rPr lang="ko-KR" altLang="en-US" dirty="0"/>
              <a:t>태그로 표현하기</a:t>
            </a:r>
            <a:endParaRPr lang="en-US" altLang="ko-KR" dirty="0"/>
          </a:p>
          <a:p>
            <a:r>
              <a:rPr lang="ko-KR" altLang="en-US" dirty="0"/>
              <a:t>메뉴 설명은 </a:t>
            </a:r>
            <a:r>
              <a:rPr lang="en-US" altLang="ko-KR" dirty="0"/>
              <a:t>&lt;p&gt; </a:t>
            </a:r>
            <a:r>
              <a:rPr lang="ko-KR" altLang="en-US" dirty="0"/>
              <a:t>태그 사용</a:t>
            </a:r>
            <a:endParaRPr lang="en-US" altLang="ko-KR" dirty="0"/>
          </a:p>
          <a:p>
            <a:r>
              <a:rPr lang="ko-KR" altLang="en-US" dirty="0" err="1"/>
              <a:t>메뉴끼리는</a:t>
            </a:r>
            <a:r>
              <a:rPr lang="ko-KR" altLang="en-US" dirty="0"/>
              <a:t> </a:t>
            </a:r>
            <a:r>
              <a:rPr lang="en-US" altLang="ko-KR" dirty="0"/>
              <a:t>&lt;</a:t>
            </a:r>
            <a:r>
              <a:rPr lang="en-US" altLang="ko-KR" dirty="0" err="1"/>
              <a:t>hr</a:t>
            </a:r>
            <a:r>
              <a:rPr lang="en-US" altLang="ko-KR" dirty="0"/>
              <a:t> /&gt; </a:t>
            </a:r>
            <a:r>
              <a:rPr lang="ko-KR" altLang="en-US" dirty="0"/>
              <a:t>태그로 구분</a:t>
            </a:r>
            <a:endParaRPr lang="en-US" altLang="ko-KR" dirty="0"/>
          </a:p>
          <a:p>
            <a:r>
              <a:rPr lang="ko-KR" altLang="en-US" dirty="0"/>
              <a:t>문자 꾸미기 태그 전부 사용하기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020209080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6C1296-5CB6-B578-F440-CC1EE5E52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  <a:r>
              <a:rPr lang="en-US" altLang="ko-KR" dirty="0"/>
              <a:t>, </a:t>
            </a:r>
            <a:r>
              <a:rPr lang="ko-KR" altLang="en-US" dirty="0"/>
              <a:t>카페 음료 문서 작성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32CCDF4-52C3-3B2A-53C7-19196CBF53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034" y="1328391"/>
            <a:ext cx="2754100" cy="536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88990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833049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사용자 입력</a:t>
            </a:r>
            <a:endParaRPr lang="en-US" altLang="ko-KR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받기</a:t>
            </a:r>
            <a:endParaRPr lang="en-US" altLang="ko-KR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77317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483B5D-AF9F-28ED-DE49-AE074AD7D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선택 메뉴를 만드는</a:t>
            </a:r>
            <a:r>
              <a:rPr lang="en-US" altLang="ko-KR" dirty="0"/>
              <a:t>, </a:t>
            </a:r>
            <a:r>
              <a:rPr lang="en-US" altLang="ko-KR" dirty="0">
                <a:solidFill>
                  <a:srgbClr val="00B050"/>
                </a:solidFill>
              </a:rPr>
              <a:t>&lt;select&gt;</a:t>
            </a:r>
            <a:endParaRPr lang="ko-KR" altLang="en-US" dirty="0">
              <a:solidFill>
                <a:srgbClr val="00B050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B376061-2158-44CA-1EA3-F78E1FBD17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282722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dirty="0"/>
              <a:t>선택 메뉴</a:t>
            </a:r>
            <a:r>
              <a:rPr lang="en-US" altLang="ko-KR" dirty="0"/>
              <a:t>(</a:t>
            </a:r>
            <a:r>
              <a:rPr lang="ko-KR" altLang="en-US" dirty="0"/>
              <a:t>드롭 다운</a:t>
            </a:r>
            <a:r>
              <a:rPr lang="en-US" altLang="ko-KR" dirty="0"/>
              <a:t>)</a:t>
            </a:r>
            <a:r>
              <a:rPr lang="ko-KR" altLang="en-US" dirty="0"/>
              <a:t>를 만드는 태그</a:t>
            </a:r>
            <a:r>
              <a:rPr lang="en-US" altLang="ko-KR" dirty="0"/>
              <a:t>!</a:t>
            </a:r>
          </a:p>
          <a:p>
            <a:r>
              <a:rPr lang="en-US" altLang="ko-KR" dirty="0">
                <a:solidFill>
                  <a:srgbClr val="00B050"/>
                </a:solidFill>
              </a:rPr>
              <a:t>&lt;select&gt;</a:t>
            </a:r>
            <a:r>
              <a:rPr lang="en-US" altLang="ko-KR" dirty="0"/>
              <a:t> : select </a:t>
            </a:r>
            <a:r>
              <a:rPr lang="ko-KR" altLang="en-US" dirty="0"/>
              <a:t>폼 생성</a:t>
            </a:r>
            <a:endParaRPr lang="en-US" altLang="ko-KR" dirty="0"/>
          </a:p>
          <a:p>
            <a:pPr lvl="1"/>
            <a:r>
              <a:rPr lang="en-US" altLang="ko-KR" dirty="0"/>
              <a:t>Name : select </a:t>
            </a:r>
            <a:r>
              <a:rPr lang="ko-KR" altLang="en-US" dirty="0"/>
              <a:t>박스의 이름</a:t>
            </a:r>
            <a:endParaRPr lang="en-US" altLang="ko-KR" dirty="0"/>
          </a:p>
          <a:p>
            <a:r>
              <a:rPr lang="en-US" altLang="ko-KR" dirty="0">
                <a:solidFill>
                  <a:srgbClr val="00B050"/>
                </a:solidFill>
              </a:rPr>
              <a:t>&lt;option&gt;</a:t>
            </a:r>
            <a:r>
              <a:rPr lang="en-US" altLang="ko-KR" dirty="0"/>
              <a:t> : select </a:t>
            </a:r>
            <a:r>
              <a:rPr lang="ko-KR" altLang="en-US" dirty="0"/>
              <a:t>폼의 옵션 값 생성</a:t>
            </a:r>
            <a:endParaRPr lang="en-US" altLang="ko-KR" dirty="0"/>
          </a:p>
          <a:p>
            <a:pPr lvl="1"/>
            <a:r>
              <a:rPr lang="en-US" altLang="ko-KR" dirty="0"/>
              <a:t>Value : </a:t>
            </a:r>
            <a:r>
              <a:rPr lang="ko-KR" altLang="en-US" dirty="0"/>
              <a:t>실제적으로 전달 되는 값</a:t>
            </a:r>
            <a:endParaRPr lang="en-US" altLang="ko-KR" dirty="0"/>
          </a:p>
          <a:p>
            <a:pPr lvl="1"/>
            <a:r>
              <a:rPr lang="en-US" altLang="ko-KR" dirty="0"/>
              <a:t>Selected : </a:t>
            </a:r>
            <a:r>
              <a:rPr lang="ko-KR" altLang="en-US" dirty="0"/>
              <a:t>최초에 선택 된 값으로 설정</a:t>
            </a:r>
            <a:endParaRPr lang="en-US" altLang="ko-KR" dirty="0"/>
          </a:p>
          <a:p>
            <a:r>
              <a:rPr lang="en-US" altLang="ko-KR" dirty="0">
                <a:solidFill>
                  <a:srgbClr val="00B050"/>
                </a:solidFill>
              </a:rPr>
              <a:t>&lt;</a:t>
            </a:r>
            <a:r>
              <a:rPr lang="en-US" altLang="ko-KR" dirty="0" err="1">
                <a:solidFill>
                  <a:srgbClr val="00B050"/>
                </a:solidFill>
              </a:rPr>
              <a:t>optgroup</a:t>
            </a:r>
            <a:r>
              <a:rPr lang="en-US" altLang="ko-KR" dirty="0">
                <a:solidFill>
                  <a:srgbClr val="00B050"/>
                </a:solidFill>
              </a:rPr>
              <a:t>&gt;</a:t>
            </a:r>
            <a:r>
              <a:rPr lang="en-US" altLang="ko-KR" dirty="0"/>
              <a:t> : option </a:t>
            </a:r>
            <a:r>
              <a:rPr lang="ko-KR" altLang="en-US" dirty="0"/>
              <a:t>을 그룹화</a:t>
            </a:r>
            <a:endParaRPr lang="en-US" altLang="ko-KR" dirty="0"/>
          </a:p>
          <a:p>
            <a:pPr lvl="1"/>
            <a:r>
              <a:rPr lang="en-US" altLang="ko-KR" dirty="0"/>
              <a:t>Label : </a:t>
            </a:r>
            <a:r>
              <a:rPr lang="en-US" altLang="ko-KR" dirty="0" err="1"/>
              <a:t>optgroup</a:t>
            </a:r>
            <a:r>
              <a:rPr lang="en-US" altLang="ko-KR" dirty="0"/>
              <a:t> </a:t>
            </a:r>
            <a:r>
              <a:rPr lang="ko-KR" altLang="en-US" dirty="0"/>
              <a:t>이름 설정</a:t>
            </a:r>
            <a:endParaRPr lang="en-US" altLang="ko-KR" dirty="0"/>
          </a:p>
          <a:p>
            <a:r>
              <a:rPr lang="en-US" altLang="ko-KR" dirty="0"/>
              <a:t>Disabled : </a:t>
            </a:r>
            <a:r>
              <a:rPr lang="ko-KR" altLang="en-US" dirty="0"/>
              <a:t>옵션은 보이지만 선택을 못하도록 설정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130032997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9C71246-C066-2E2B-86A3-457B892595F7}"/>
              </a:ext>
            </a:extLst>
          </p:cNvPr>
          <p:cNvSpPr txBox="1"/>
          <p:nvPr/>
        </p:nvSpPr>
        <p:spPr>
          <a:xfrm>
            <a:off x="411589" y="314240"/>
            <a:ext cx="8172450" cy="341632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"menu"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optgroup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"coffee"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option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"americano"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아메리카노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option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option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"latte"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라떼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option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option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"cappuccino"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카푸치노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option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optgroup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optgroup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"other"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option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"lemonade"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레모네이드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option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option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hotchoco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핫초코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option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option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"smoothie"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스무디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option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optgroup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0441877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483B5D-AF9F-28ED-DE49-AE074AD7D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ko-KR" altLang="en-US" dirty="0"/>
              <a:t>입력 값 받기</a:t>
            </a:r>
            <a:r>
              <a:rPr lang="en-US" altLang="ko-KR" dirty="0"/>
              <a:t>! </a:t>
            </a:r>
            <a:r>
              <a:rPr lang="en-US" altLang="ko-KR" dirty="0">
                <a:solidFill>
                  <a:srgbClr val="00B050"/>
                </a:solidFill>
              </a:rPr>
              <a:t>&lt;input&gt;</a:t>
            </a:r>
            <a:endParaRPr lang="ko-KR" altLang="en-US" dirty="0">
              <a:solidFill>
                <a:srgbClr val="00B050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B376061-2158-44CA-1EA3-F78E1FBD17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type</a:t>
            </a:r>
          </a:p>
          <a:p>
            <a:pPr lvl="1"/>
            <a:r>
              <a:rPr lang="en-US" altLang="ko-KR" dirty="0">
                <a:solidFill>
                  <a:schemeClr val="accent2"/>
                </a:solidFill>
              </a:rPr>
              <a:t>Button</a:t>
            </a:r>
          </a:p>
          <a:p>
            <a:pPr lvl="1"/>
            <a:r>
              <a:rPr lang="en-US" altLang="ko-KR" dirty="0">
                <a:solidFill>
                  <a:schemeClr val="accent2"/>
                </a:solidFill>
              </a:rPr>
              <a:t>Text</a:t>
            </a:r>
          </a:p>
          <a:p>
            <a:pPr lvl="1"/>
            <a:r>
              <a:rPr lang="en-US" altLang="ko-KR" dirty="0">
                <a:solidFill>
                  <a:schemeClr val="accent2"/>
                </a:solidFill>
              </a:rPr>
              <a:t>Password</a:t>
            </a:r>
          </a:p>
          <a:p>
            <a:pPr lvl="1"/>
            <a:r>
              <a:rPr lang="en-US" altLang="ko-KR" dirty="0">
                <a:solidFill>
                  <a:schemeClr val="accent2"/>
                </a:solidFill>
              </a:rPr>
              <a:t>Checkbox</a:t>
            </a:r>
          </a:p>
          <a:p>
            <a:pPr lvl="1"/>
            <a:r>
              <a:rPr lang="en-US" altLang="ko-KR" dirty="0">
                <a:solidFill>
                  <a:schemeClr val="accent2"/>
                </a:solidFill>
              </a:rPr>
              <a:t>Radio</a:t>
            </a:r>
          </a:p>
          <a:p>
            <a:pPr lvl="1"/>
            <a:r>
              <a:rPr lang="en-US" altLang="ko-KR" dirty="0">
                <a:solidFill>
                  <a:schemeClr val="accent2"/>
                </a:solidFill>
              </a:rPr>
              <a:t>Date</a:t>
            </a:r>
          </a:p>
          <a:p>
            <a:pPr lvl="1"/>
            <a:r>
              <a:rPr lang="en-US" altLang="ko-KR" dirty="0">
                <a:solidFill>
                  <a:schemeClr val="accent2"/>
                </a:solidFill>
              </a:rPr>
              <a:t>Color</a:t>
            </a:r>
            <a:endParaRPr lang="ko-KR" alt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5304245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A67ABD-DF30-CDE6-A2D4-633274537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버튼</a:t>
            </a:r>
            <a:r>
              <a:rPr lang="en-US" altLang="ko-KR" dirty="0"/>
              <a:t>, type=“button”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19D563A-2BEF-D833-AF37-F6C87B4E5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버튼을 생성</a:t>
            </a:r>
            <a:endParaRPr lang="en-US" altLang="ko-KR" dirty="0"/>
          </a:p>
          <a:p>
            <a:r>
              <a:rPr lang="ko-KR" altLang="en-US" dirty="0"/>
              <a:t>주로 특정 기능을 수행 시킬 때 사용</a:t>
            </a:r>
          </a:p>
        </p:txBody>
      </p:sp>
    </p:spTree>
    <p:extLst>
      <p:ext uri="{BB962C8B-B14F-4D97-AF65-F5344CB8AC3E}">
        <p14:creationId xmlns:p14="http://schemas.microsoft.com/office/powerpoint/2010/main" val="2460612326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A67ABD-DF30-CDE6-A2D4-633274537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텍스트</a:t>
            </a:r>
            <a:r>
              <a:rPr lang="en-US" altLang="ko-KR" dirty="0"/>
              <a:t>, type=“text”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19D563A-2BEF-D833-AF37-F6C87B4E5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텍스트 입력 값을 받는 폼을 생성</a:t>
            </a:r>
            <a:endParaRPr lang="en-US" altLang="ko-KR" dirty="0"/>
          </a:p>
          <a:p>
            <a:r>
              <a:rPr lang="ko-KR" altLang="en-US" dirty="0"/>
              <a:t>우리가 입력하는 </a:t>
            </a:r>
            <a:r>
              <a:rPr lang="en-US" altLang="ko-KR" dirty="0"/>
              <a:t>ID </a:t>
            </a:r>
            <a:r>
              <a:rPr lang="ko-KR" altLang="en-US" dirty="0"/>
              <a:t>입력 부분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텍스트 값을 입력 받아 전달하는 기능</a:t>
            </a:r>
          </a:p>
        </p:txBody>
      </p:sp>
    </p:spTree>
    <p:extLst>
      <p:ext uri="{BB962C8B-B14F-4D97-AF65-F5344CB8AC3E}">
        <p14:creationId xmlns:p14="http://schemas.microsoft.com/office/powerpoint/2010/main" val="924032546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A67ABD-DF30-CDE6-A2D4-633274537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패스워드</a:t>
            </a:r>
            <a:r>
              <a:rPr lang="en-US" altLang="ko-KR" dirty="0"/>
              <a:t>, type=“password”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19D563A-2BEF-D833-AF37-F6C87B4E5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비밀번호 값을 받는 폼을 생성</a:t>
            </a:r>
            <a:endParaRPr lang="en-US" altLang="ko-KR" dirty="0"/>
          </a:p>
          <a:p>
            <a:r>
              <a:rPr lang="ko-KR" altLang="en-US" dirty="0"/>
              <a:t>입력 값을 자동으로 안보이게 처리</a:t>
            </a:r>
            <a:endParaRPr lang="en-US" altLang="ko-KR" dirty="0"/>
          </a:p>
          <a:p>
            <a:r>
              <a:rPr lang="ko-KR" altLang="en-US" dirty="0"/>
              <a:t>중요 </a:t>
            </a:r>
            <a:r>
              <a:rPr lang="en-US" altLang="ko-KR" dirty="0"/>
              <a:t>or</a:t>
            </a:r>
            <a:r>
              <a:rPr lang="ko-KR" altLang="en-US" dirty="0"/>
              <a:t> 비밀 텍스트 값을 전달하는 기능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9142134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Learn HTML - Google Play 앱">
            <a:extLst>
              <a:ext uri="{FF2B5EF4-FFF2-40B4-BE49-F238E27FC236}">
                <a16:creationId xmlns:a16="http://schemas.microsoft.com/office/drawing/2014/main" id="{08DE2A7C-2DB4-A4EA-6257-37289AFB52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2962" y="797653"/>
            <a:ext cx="4876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1CE962B-75C4-1502-A2DB-DD5E6BBC47BD}"/>
              </a:ext>
            </a:extLst>
          </p:cNvPr>
          <p:cNvSpPr txBox="1"/>
          <p:nvPr/>
        </p:nvSpPr>
        <p:spPr>
          <a:xfrm>
            <a:off x="847288" y="453005"/>
            <a:ext cx="3858936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500" dirty="0">
                <a:latin typeface="Mosk Bold 700" panose="02000506000000020004" pitchFamily="2" charset="0"/>
              </a:rPr>
              <a:t>What?</a:t>
            </a:r>
            <a:endParaRPr lang="ko-KR" altLang="en-US" sz="11500" dirty="0">
              <a:latin typeface="Mosk Bold 700" panose="02000506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7657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A67ABD-DF30-CDE6-A2D4-633274537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체크 박스</a:t>
            </a:r>
            <a:r>
              <a:rPr lang="en-US" altLang="ko-KR" dirty="0"/>
              <a:t>, type=“checkbox”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19D563A-2BEF-D833-AF37-F6C87B4E5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여러 선택지 중 </a:t>
            </a:r>
            <a:r>
              <a:rPr lang="ko-KR" altLang="en-US" dirty="0">
                <a:solidFill>
                  <a:schemeClr val="accent2"/>
                </a:solidFill>
              </a:rPr>
              <a:t>여러 개를 선택 가능</a:t>
            </a:r>
            <a:r>
              <a:rPr lang="ko-KR" altLang="en-US" dirty="0"/>
              <a:t>한 체크 박스 생성</a:t>
            </a:r>
            <a:endParaRPr lang="en-US" altLang="ko-KR" dirty="0"/>
          </a:p>
          <a:p>
            <a:r>
              <a:rPr lang="ko-KR" altLang="en-US" dirty="0"/>
              <a:t>속성</a:t>
            </a:r>
            <a:endParaRPr lang="en-US" altLang="ko-KR" dirty="0"/>
          </a:p>
          <a:p>
            <a:pPr lvl="1"/>
            <a:r>
              <a:rPr lang="en-US" altLang="ko-KR" dirty="0">
                <a:solidFill>
                  <a:schemeClr val="accent2"/>
                </a:solidFill>
              </a:rPr>
              <a:t>Name</a:t>
            </a:r>
            <a:r>
              <a:rPr lang="en-US" altLang="ko-KR" dirty="0"/>
              <a:t> : </a:t>
            </a:r>
            <a:r>
              <a:rPr lang="ko-KR" altLang="en-US" dirty="0"/>
              <a:t>체크 박스의 이름</a:t>
            </a:r>
            <a:r>
              <a:rPr lang="en-US" altLang="ko-KR" dirty="0"/>
              <a:t>, </a:t>
            </a:r>
            <a:r>
              <a:rPr lang="ko-KR" altLang="en-US" dirty="0"/>
              <a:t>같은 분류의 체크 박스는 같은 이름으로 설정</a:t>
            </a:r>
            <a:endParaRPr lang="en-US" altLang="ko-KR" dirty="0"/>
          </a:p>
          <a:p>
            <a:pPr lvl="1"/>
            <a:r>
              <a:rPr lang="en-US" altLang="ko-KR" dirty="0">
                <a:solidFill>
                  <a:schemeClr val="accent2"/>
                </a:solidFill>
              </a:rPr>
              <a:t>Value</a:t>
            </a:r>
            <a:r>
              <a:rPr lang="en-US" altLang="ko-KR" dirty="0"/>
              <a:t> : </a:t>
            </a:r>
            <a:r>
              <a:rPr lang="ko-KR" altLang="en-US" dirty="0"/>
              <a:t>체크 박스가 실제로 전달하는 값을 지정</a:t>
            </a:r>
            <a:endParaRPr lang="en-US" altLang="ko-KR" dirty="0"/>
          </a:p>
          <a:p>
            <a:pPr lvl="1"/>
            <a:r>
              <a:rPr lang="en-US" altLang="ko-KR" dirty="0">
                <a:solidFill>
                  <a:schemeClr val="accent2"/>
                </a:solidFill>
              </a:rPr>
              <a:t>Checked</a:t>
            </a:r>
            <a:r>
              <a:rPr lang="en-US" altLang="ko-KR" dirty="0"/>
              <a:t> : </a:t>
            </a:r>
            <a:r>
              <a:rPr lang="ko-KR" altLang="en-US" dirty="0"/>
              <a:t>화면 최초 로딩 시에 선택 된 상태로 로딩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119211883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E04EF09-416E-93C9-0F0A-CDE5D7490994}"/>
              </a:ext>
            </a:extLst>
          </p:cNvPr>
          <p:cNvSpPr txBox="1"/>
          <p:nvPr/>
        </p:nvSpPr>
        <p:spPr>
          <a:xfrm>
            <a:off x="450342" y="366421"/>
            <a:ext cx="10435372" cy="101566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"checkbox"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"menu"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"coffee"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커피</a:t>
            </a:r>
          </a:p>
          <a:p>
            <a:r>
              <a:rPr lang="en-US" altLang="ko-KR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"checkbox"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"menu"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"coffee"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커피</a:t>
            </a:r>
          </a:p>
          <a:p>
            <a:r>
              <a:rPr lang="en-US" altLang="ko-KR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"checkbox"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"menu"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"coffee"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커피</a:t>
            </a:r>
          </a:p>
        </p:txBody>
      </p:sp>
    </p:spTree>
    <p:extLst>
      <p:ext uri="{BB962C8B-B14F-4D97-AF65-F5344CB8AC3E}">
        <p14:creationId xmlns:p14="http://schemas.microsoft.com/office/powerpoint/2010/main" val="537229953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A67ABD-DF30-CDE6-A2D4-633274537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라디오 버튼</a:t>
            </a:r>
            <a:r>
              <a:rPr lang="en-US" altLang="ko-KR" dirty="0"/>
              <a:t>, type=“radio”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19D563A-2BEF-D833-AF37-F6C87B4E5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여러 선택지 중 </a:t>
            </a:r>
            <a:r>
              <a:rPr lang="ko-KR" altLang="en-US" dirty="0">
                <a:solidFill>
                  <a:schemeClr val="accent2"/>
                </a:solidFill>
              </a:rPr>
              <a:t>하나만 선택 가능</a:t>
            </a:r>
            <a:r>
              <a:rPr lang="ko-KR" altLang="en-US" dirty="0"/>
              <a:t>한 라디오 버튼 생성</a:t>
            </a:r>
            <a:endParaRPr lang="en-US" altLang="ko-KR" dirty="0"/>
          </a:p>
          <a:p>
            <a:r>
              <a:rPr lang="ko-KR" altLang="en-US" dirty="0"/>
              <a:t>속성</a:t>
            </a:r>
            <a:endParaRPr lang="en-US" altLang="ko-KR" dirty="0"/>
          </a:p>
          <a:p>
            <a:pPr lvl="1"/>
            <a:r>
              <a:rPr lang="en-US" altLang="ko-KR" dirty="0">
                <a:solidFill>
                  <a:schemeClr val="accent2"/>
                </a:solidFill>
              </a:rPr>
              <a:t>Name</a:t>
            </a:r>
            <a:r>
              <a:rPr lang="en-US" altLang="ko-KR" dirty="0"/>
              <a:t> : </a:t>
            </a:r>
            <a:r>
              <a:rPr lang="ko-KR" altLang="en-US" dirty="0"/>
              <a:t>라디오 버튼의 이름</a:t>
            </a:r>
            <a:r>
              <a:rPr lang="en-US" altLang="ko-KR" dirty="0"/>
              <a:t>, </a:t>
            </a:r>
            <a:r>
              <a:rPr lang="ko-KR" altLang="en-US" dirty="0"/>
              <a:t>같은 </a:t>
            </a:r>
            <a:r>
              <a:rPr lang="en-US" altLang="ko-KR" dirty="0"/>
              <a:t>name </a:t>
            </a:r>
            <a:r>
              <a:rPr lang="ko-KR" altLang="en-US" dirty="0"/>
              <a:t>을 가지는 라디오 버튼은 하나만 선택이 가능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하나를 선택하면 다른 선택 값이 취소 됨</a:t>
            </a:r>
            <a:endParaRPr lang="en-US" altLang="ko-KR" dirty="0"/>
          </a:p>
          <a:p>
            <a:pPr lvl="1"/>
            <a:r>
              <a:rPr lang="en-US" altLang="ko-KR" dirty="0">
                <a:solidFill>
                  <a:schemeClr val="accent2"/>
                </a:solidFill>
              </a:rPr>
              <a:t>Value</a:t>
            </a:r>
            <a:r>
              <a:rPr lang="en-US" altLang="ko-KR" dirty="0"/>
              <a:t> : </a:t>
            </a:r>
            <a:r>
              <a:rPr lang="ko-KR" altLang="en-US" dirty="0"/>
              <a:t>라디오 버튼이 실제로 전달하는 값을 지정</a:t>
            </a:r>
            <a:endParaRPr lang="en-US" altLang="ko-KR" dirty="0"/>
          </a:p>
          <a:p>
            <a:pPr lvl="1"/>
            <a:r>
              <a:rPr lang="en-US" altLang="ko-KR" dirty="0">
                <a:solidFill>
                  <a:schemeClr val="accent2"/>
                </a:solidFill>
              </a:rPr>
              <a:t>Checked </a:t>
            </a:r>
            <a:r>
              <a:rPr lang="en-US" altLang="ko-KR" dirty="0"/>
              <a:t>: </a:t>
            </a:r>
            <a:r>
              <a:rPr lang="ko-KR" altLang="en-US" dirty="0"/>
              <a:t>화면 최초 로딩 시에 선택 된 상태로 로딩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091015397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83C2CC9-FA74-008A-9BBA-8688BB9D0748}"/>
              </a:ext>
            </a:extLst>
          </p:cNvPr>
          <p:cNvSpPr txBox="1"/>
          <p:nvPr/>
        </p:nvSpPr>
        <p:spPr>
          <a:xfrm>
            <a:off x="304038" y="229261"/>
            <a:ext cx="10424922" cy="132343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h3</a:t>
            </a:r>
            <a:r>
              <a:rPr lang="en-US" altLang="ko-KR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radio</a:t>
            </a:r>
            <a:r>
              <a:rPr lang="en-US" altLang="ko-KR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h3</a:t>
            </a:r>
            <a:r>
              <a:rPr lang="en-US" altLang="ko-KR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2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"radio"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"gender"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"male"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checked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남자</a:t>
            </a:r>
            <a:r>
              <a:rPr lang="en-US" altLang="ko-KR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2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sz="2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"radio"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"gender"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"female"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여자</a:t>
            </a:r>
            <a:r>
              <a:rPr lang="en-US" altLang="ko-KR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2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sz="2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2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hr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sz="2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6594531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A67ABD-DF30-CDE6-A2D4-633274537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날짜 선택</a:t>
            </a:r>
            <a:r>
              <a:rPr lang="en-US" altLang="ko-KR" dirty="0"/>
              <a:t>, type=“date”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19D563A-2BEF-D833-AF37-F6C87B4E5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특정 날짜</a:t>
            </a:r>
            <a:r>
              <a:rPr lang="en-US" altLang="ko-KR" dirty="0"/>
              <a:t>(</a:t>
            </a:r>
            <a:r>
              <a:rPr lang="ko-KR" altLang="en-US" dirty="0"/>
              <a:t>년</a:t>
            </a:r>
            <a:r>
              <a:rPr lang="en-US" altLang="ko-KR" dirty="0"/>
              <a:t>/</a:t>
            </a:r>
            <a:r>
              <a:rPr lang="ko-KR" altLang="en-US" dirty="0"/>
              <a:t>월</a:t>
            </a:r>
            <a:r>
              <a:rPr lang="en-US" altLang="ko-KR" dirty="0"/>
              <a:t>/</a:t>
            </a:r>
            <a:r>
              <a:rPr lang="ko-KR" altLang="en-US" dirty="0"/>
              <a:t>일</a:t>
            </a:r>
            <a:r>
              <a:rPr lang="en-US" altLang="ko-KR" dirty="0"/>
              <a:t>)</a:t>
            </a:r>
            <a:r>
              <a:rPr lang="ko-KR" altLang="en-US" dirty="0"/>
              <a:t>를 선택</a:t>
            </a:r>
            <a:endParaRPr lang="en-US" altLang="ko-KR" dirty="0"/>
          </a:p>
          <a:p>
            <a:r>
              <a:rPr lang="ko-KR" altLang="en-US" dirty="0"/>
              <a:t>속성</a:t>
            </a:r>
            <a:endParaRPr lang="en-US" altLang="ko-KR" dirty="0"/>
          </a:p>
          <a:p>
            <a:pPr lvl="1"/>
            <a:r>
              <a:rPr lang="en-US" altLang="ko-KR" dirty="0"/>
              <a:t>Name : </a:t>
            </a:r>
            <a:r>
              <a:rPr lang="ko-KR" altLang="en-US" dirty="0"/>
              <a:t>날짜 선택 폼 이름</a:t>
            </a:r>
            <a:endParaRPr lang="en-US" altLang="ko-KR" dirty="0"/>
          </a:p>
          <a:p>
            <a:r>
              <a:rPr lang="en-US" altLang="ko-KR" dirty="0"/>
              <a:t>type=“datetime-local”</a:t>
            </a:r>
          </a:p>
          <a:p>
            <a:pPr lvl="1"/>
            <a:r>
              <a:rPr lang="ko-KR" altLang="en-US" dirty="0">
                <a:solidFill>
                  <a:schemeClr val="accent2"/>
                </a:solidFill>
              </a:rPr>
              <a:t>시간 까지 선택</a:t>
            </a:r>
            <a:r>
              <a:rPr lang="ko-KR" altLang="en-US" dirty="0"/>
              <a:t> 가능</a:t>
            </a:r>
            <a:r>
              <a:rPr lang="en-US" altLang="ko-KR" dirty="0"/>
              <a:t>!</a:t>
            </a:r>
          </a:p>
          <a:p>
            <a:pPr lvl="1"/>
            <a:r>
              <a:rPr lang="ko-KR" altLang="en-US" dirty="0"/>
              <a:t>기존은 </a:t>
            </a:r>
            <a:r>
              <a:rPr lang="en-US" altLang="ko-KR" dirty="0">
                <a:solidFill>
                  <a:srgbClr val="0070C0"/>
                </a:solidFill>
              </a:rPr>
              <a:t>“datetime”</a:t>
            </a:r>
            <a:r>
              <a:rPr lang="en-US" altLang="ko-KR" dirty="0"/>
              <a:t> </a:t>
            </a:r>
            <a:r>
              <a:rPr lang="ko-KR" altLang="en-US" dirty="0"/>
              <a:t>을 사용하였으나 시간은 시간대의 영향을 받기 때문에 정확한 데이터 값 전달이 불가능 하여 지금은 사용 </a:t>
            </a:r>
            <a:r>
              <a:rPr lang="en-US" altLang="ko-KR" dirty="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955668823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6C1296-5CB6-B578-F440-CC1EE5E52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  <a:r>
              <a:rPr lang="en-US" altLang="ko-KR" dirty="0">
                <a:solidFill>
                  <a:srgbClr val="0070C0"/>
                </a:solidFill>
              </a:rPr>
              <a:t>,</a:t>
            </a:r>
            <a:r>
              <a:rPr lang="en-US" altLang="ko-KR" dirty="0"/>
              <a:t> </a:t>
            </a:r>
            <a:r>
              <a:rPr lang="ko-KR" altLang="en-US" dirty="0"/>
              <a:t>카페 음료 주문 문서 작성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F64B257-015F-35DA-7DC7-B2B7AC60CE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328442"/>
          </a:xfrm>
        </p:spPr>
        <p:txBody>
          <a:bodyPr>
            <a:normAutofit lnSpcReduction="10000"/>
          </a:bodyPr>
          <a:lstStyle/>
          <a:p>
            <a:r>
              <a:rPr lang="en-US" altLang="ko-KR" dirty="0"/>
              <a:t>Input </a:t>
            </a:r>
            <a:r>
              <a:rPr lang="ko-KR" altLang="en-US" dirty="0"/>
              <a:t>태그를 활용해서 주문자 이름 받기</a:t>
            </a:r>
            <a:endParaRPr lang="en-US" altLang="ko-KR" dirty="0"/>
          </a:p>
          <a:p>
            <a:r>
              <a:rPr lang="ko-KR" altLang="en-US" dirty="0"/>
              <a:t>전역 속성 </a:t>
            </a:r>
            <a:r>
              <a:rPr lang="en-US" altLang="ko-KR" dirty="0"/>
              <a:t>id </a:t>
            </a:r>
            <a:r>
              <a:rPr lang="ko-KR" altLang="en-US" dirty="0"/>
              <a:t>사용하여 구역 나누기 </a:t>
            </a:r>
            <a:r>
              <a:rPr lang="en-US" altLang="ko-KR" dirty="0"/>
              <a:t>+ &lt;</a:t>
            </a:r>
            <a:r>
              <a:rPr lang="en-US" altLang="ko-KR" dirty="0" err="1"/>
              <a:t>hr</a:t>
            </a:r>
            <a:r>
              <a:rPr lang="en-US" altLang="ko-KR" dirty="0"/>
              <a:t>&gt; </a:t>
            </a:r>
            <a:r>
              <a:rPr lang="ko-KR" altLang="en-US" dirty="0"/>
              <a:t>태그로 선 긋기</a:t>
            </a:r>
            <a:endParaRPr lang="en-US" altLang="ko-KR" dirty="0"/>
          </a:p>
          <a:p>
            <a:r>
              <a:rPr lang="ko-KR" altLang="en-US" dirty="0"/>
              <a:t>단체 주문 파트</a:t>
            </a:r>
            <a:endParaRPr lang="en-US" altLang="ko-KR" dirty="0"/>
          </a:p>
          <a:p>
            <a:pPr lvl="1"/>
            <a:r>
              <a:rPr lang="en-US" altLang="ko-KR" dirty="0"/>
              <a:t>Checkbox </a:t>
            </a:r>
            <a:r>
              <a:rPr lang="ko-KR" altLang="en-US" dirty="0"/>
              <a:t>로</a:t>
            </a:r>
            <a:r>
              <a:rPr lang="en-US" altLang="ko-KR" dirty="0"/>
              <a:t> </a:t>
            </a:r>
            <a:r>
              <a:rPr lang="ko-KR" altLang="en-US" dirty="0"/>
              <a:t>각각 메뉴 여러 개를 주문할 수 있도록 구성</a:t>
            </a:r>
            <a:endParaRPr lang="en-US" altLang="ko-KR" dirty="0"/>
          </a:p>
          <a:p>
            <a:pPr lvl="1"/>
            <a:r>
              <a:rPr lang="ko-KR" altLang="en-US" dirty="0"/>
              <a:t>주문 날짜 입력 받기</a:t>
            </a:r>
            <a:endParaRPr lang="en-US" altLang="ko-KR" dirty="0"/>
          </a:p>
          <a:p>
            <a:r>
              <a:rPr lang="ko-KR" altLang="en-US" dirty="0"/>
              <a:t>개별 주문 파트</a:t>
            </a:r>
            <a:endParaRPr lang="en-US" altLang="ko-KR" dirty="0"/>
          </a:p>
          <a:p>
            <a:pPr lvl="1"/>
            <a:r>
              <a:rPr lang="en-US" altLang="ko-KR" dirty="0"/>
              <a:t>Radio </a:t>
            </a:r>
            <a:r>
              <a:rPr lang="ko-KR" altLang="en-US" dirty="0"/>
              <a:t>로 하나의 메뉴만 주문 할 수 있도록 구성</a:t>
            </a:r>
            <a:endParaRPr lang="en-US" altLang="ko-KR" dirty="0"/>
          </a:p>
          <a:p>
            <a:pPr lvl="1"/>
            <a:r>
              <a:rPr lang="ko-KR" altLang="en-US" dirty="0"/>
              <a:t>주문 날짜 및 시간 까지 입력 받기</a:t>
            </a:r>
          </a:p>
        </p:txBody>
      </p:sp>
    </p:spTree>
    <p:extLst>
      <p:ext uri="{BB962C8B-B14F-4D97-AF65-F5344CB8AC3E}">
        <p14:creationId xmlns:p14="http://schemas.microsoft.com/office/powerpoint/2010/main" val="1140336005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CCFFE25-4492-8F81-028E-E4529AD243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965" y="461815"/>
            <a:ext cx="6863435" cy="5757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480863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실무에서 유용했던 git 명령어">
            <a:extLst>
              <a:ext uri="{FF2B5EF4-FFF2-40B4-BE49-F238E27FC236}">
                <a16:creationId xmlns:a16="http://schemas.microsoft.com/office/drawing/2014/main" id="{D5488EDA-16D3-6740-F6B2-2D3539D32A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1827" y="339661"/>
            <a:ext cx="9548346" cy="6178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98421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40EA9AFE-B37B-9622-8F79-D0F3B97B32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324" y="0"/>
            <a:ext cx="109033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585247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A93BB12-D7D5-5D49-7919-BB588A835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783" y="0"/>
            <a:ext cx="10830017" cy="1325563"/>
          </a:xfrm>
        </p:spPr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VCS</a:t>
            </a:r>
            <a:r>
              <a:rPr lang="en-US" altLang="ko-KR" dirty="0"/>
              <a:t>(</a:t>
            </a:r>
            <a:r>
              <a:rPr lang="en-US" altLang="ko-KR" dirty="0">
                <a:solidFill>
                  <a:schemeClr val="accent2"/>
                </a:solidFill>
              </a:rPr>
              <a:t>V</a:t>
            </a:r>
            <a:r>
              <a:rPr lang="en-US" altLang="ko-KR" dirty="0"/>
              <a:t>ersion</a:t>
            </a:r>
            <a:r>
              <a:rPr lang="ko-KR" altLang="en-US" dirty="0"/>
              <a:t> </a:t>
            </a:r>
            <a:r>
              <a:rPr lang="en-US" altLang="ko-KR" dirty="0">
                <a:solidFill>
                  <a:schemeClr val="accent2"/>
                </a:solidFill>
              </a:rPr>
              <a:t>C</a:t>
            </a:r>
            <a:r>
              <a:rPr lang="en-US" altLang="ko-KR" dirty="0"/>
              <a:t>ontrol</a:t>
            </a:r>
            <a:r>
              <a:rPr lang="ko-KR" altLang="en-US" dirty="0"/>
              <a:t> </a:t>
            </a:r>
            <a:r>
              <a:rPr lang="en-US" altLang="ko-KR" dirty="0">
                <a:solidFill>
                  <a:schemeClr val="accent2"/>
                </a:solidFill>
              </a:rPr>
              <a:t>S</a:t>
            </a:r>
            <a:r>
              <a:rPr lang="en-US" altLang="ko-KR" dirty="0"/>
              <a:t>ystem)</a:t>
            </a:r>
            <a:endParaRPr lang="ko-KR" altLang="en-US" dirty="0"/>
          </a:p>
        </p:txBody>
      </p:sp>
      <p:pic>
        <p:nvPicPr>
          <p:cNvPr id="8196" name="Picture 4" descr="사공이 많으면 배가 산으로 간다&gt;">
            <a:extLst>
              <a:ext uri="{FF2B5EF4-FFF2-40B4-BE49-F238E27FC236}">
                <a16:creationId xmlns:a16="http://schemas.microsoft.com/office/drawing/2014/main" id="{4420F004-B29F-EF6D-FC28-904C78A185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6989" y="1470212"/>
            <a:ext cx="6138022" cy="4988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64729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8B6C61-90EE-F752-914C-F0C010090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HTML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88A8728-DB0F-1E48-89D1-27EF12DFD1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/>
              <a:t>왜</a:t>
            </a:r>
            <a:r>
              <a:rPr lang="en-US" altLang="ko-KR" dirty="0"/>
              <a:t>?</a:t>
            </a:r>
            <a:r>
              <a:rPr lang="ko-KR" altLang="en-US" dirty="0"/>
              <a:t> 생겼을까요</a:t>
            </a:r>
            <a:r>
              <a:rPr lang="en-US" altLang="ko-KR" dirty="0"/>
              <a:t>?</a:t>
            </a:r>
          </a:p>
          <a:p>
            <a:pPr>
              <a:lnSpc>
                <a:spcPct val="150000"/>
              </a:lnSpc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7988921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37D8F1-7E4F-AD18-198B-AA154EE69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세계</a:t>
            </a:r>
            <a:r>
              <a:rPr lang="en-US" altLang="ko-KR" dirty="0"/>
              <a:t> 3</a:t>
            </a:r>
            <a:r>
              <a:rPr lang="ko-KR" altLang="en-US" dirty="0"/>
              <a:t>대 개발자</a:t>
            </a:r>
            <a:r>
              <a:rPr lang="en-US" altLang="ko-KR" dirty="0"/>
              <a:t>!?</a:t>
            </a:r>
            <a:endParaRPr lang="ko-KR" altLang="en-US" dirty="0"/>
          </a:p>
        </p:txBody>
      </p:sp>
      <p:pic>
        <p:nvPicPr>
          <p:cNvPr id="6146" name="Picture 2" descr="빌게이츠 '알츠하이머 퇴치' 1억弗 투자..5가지 전략은? - 바이오스펙테이터">
            <a:extLst>
              <a:ext uri="{FF2B5EF4-FFF2-40B4-BE49-F238E27FC236}">
                <a16:creationId xmlns:a16="http://schemas.microsoft.com/office/drawing/2014/main" id="{4B2B014D-3E07-236E-72D9-C06EC0BB42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5615" y="1370782"/>
            <a:ext cx="4258342" cy="3199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뉴스人사이드] 스티브잡스에 가려진 천재개발자…우주전쟁에 뛰어들다 - 아시아경제">
            <a:extLst>
              <a:ext uri="{FF2B5EF4-FFF2-40B4-BE49-F238E27FC236}">
                <a16:creationId xmlns:a16="http://schemas.microsoft.com/office/drawing/2014/main" id="{BA386501-D1AE-9531-1FFC-ABFBD87424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44" y="3460841"/>
            <a:ext cx="4486015" cy="3031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58화 자가GENIUS: 리누스 토르발스 – 자가발전">
            <a:extLst>
              <a:ext uri="{FF2B5EF4-FFF2-40B4-BE49-F238E27FC236}">
                <a16:creationId xmlns:a16="http://schemas.microsoft.com/office/drawing/2014/main" id="{5939C756-D70E-90C9-4ECA-C0FA5FE47B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6794" y="2656050"/>
            <a:ext cx="3829143" cy="3829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8159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37D8F1-7E4F-AD18-198B-AA154EE69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i="0" dirty="0">
                <a:solidFill>
                  <a:srgbClr val="202122"/>
                </a:solidFill>
                <a:effectLst/>
                <a:latin typeface="강한공군체 Bold" panose="020B0800000101010101" pitchFamily="34" charset="-127"/>
                <a:ea typeface="강한공군체 Bold" panose="020B0800000101010101" pitchFamily="34" charset="-127"/>
              </a:rPr>
              <a:t>Linus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  <a:ea typeface="강한공군체 Bold" panose="020B0800000101010101" pitchFamily="34" charset="-127"/>
              </a:rPr>
              <a:t> 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강한공군체 Bold" panose="020B0800000101010101" pitchFamily="34" charset="-127"/>
                <a:ea typeface="강한공군체 Bold" panose="020B0800000101010101" pitchFamily="34" charset="-127"/>
              </a:rPr>
              <a:t>Benedict Torvalds</a:t>
            </a:r>
            <a:endParaRPr lang="ko-KR" altLang="en-US" dirty="0">
              <a:latin typeface="강한공군체 Bold" panose="020B0800000101010101" pitchFamily="34" charset="-127"/>
              <a:ea typeface="강한공군체 Bold" panose="020B0800000101010101" pitchFamily="34" charset="-127"/>
            </a:endParaRPr>
          </a:p>
        </p:txBody>
      </p:sp>
      <p:pic>
        <p:nvPicPr>
          <p:cNvPr id="2052" name="Picture 4" descr="세상 바꾸는 체인지 메이커] 괴짜 왕의 반란 … 개미와 재미의 힘으로 IT 틀 바꾸다 | 중앙일보">
            <a:extLst>
              <a:ext uri="{FF2B5EF4-FFF2-40B4-BE49-F238E27FC236}">
                <a16:creationId xmlns:a16="http://schemas.microsoft.com/office/drawing/2014/main" id="{08333DEB-E853-8816-DEA2-9A0B9E424C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329143"/>
            <a:ext cx="523875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58화 자가GENIUS: 리누스 토르발스 – 자가발전">
            <a:extLst>
              <a:ext uri="{FF2B5EF4-FFF2-40B4-BE49-F238E27FC236}">
                <a16:creationId xmlns:a16="http://schemas.microsoft.com/office/drawing/2014/main" id="{32594B5C-A729-DBA0-A856-D41FD1AF1E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644" y="1558645"/>
            <a:ext cx="47625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2180891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37D8F1-7E4F-AD18-198B-AA154EE69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Linux(</a:t>
            </a:r>
            <a:r>
              <a:rPr lang="en-US" altLang="ko-KR" dirty="0">
                <a:solidFill>
                  <a:schemeClr val="accent2"/>
                </a:solidFill>
              </a:rPr>
              <a:t>Linu</a:t>
            </a:r>
            <a:r>
              <a:rPr lang="en-US" altLang="ko-KR" dirty="0"/>
              <a:t>s + </a:t>
            </a:r>
            <a:r>
              <a:rPr lang="en-US" altLang="ko-KR" dirty="0" err="1"/>
              <a:t>uni</a:t>
            </a:r>
            <a:r>
              <a:rPr lang="en-US" altLang="ko-KR" dirty="0" err="1">
                <a:solidFill>
                  <a:schemeClr val="accent2"/>
                </a:solidFill>
              </a:rPr>
              <a:t>x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5122" name="Picture 2" descr="Linux] 리눅스 주요 로그 파일 정리">
            <a:extLst>
              <a:ext uri="{FF2B5EF4-FFF2-40B4-BE49-F238E27FC236}">
                <a16:creationId xmlns:a16="http://schemas.microsoft.com/office/drawing/2014/main" id="{AB24D4C3-A7B7-6923-4678-B34F25D112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7950" y="1174378"/>
            <a:ext cx="8081682" cy="5387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8350191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A93BB12-D7D5-5D49-7919-BB588A835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783" y="0"/>
            <a:ext cx="10830017" cy="1325563"/>
          </a:xfrm>
        </p:spPr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VCS</a:t>
            </a:r>
            <a:r>
              <a:rPr lang="en-US" altLang="ko-KR" dirty="0"/>
              <a:t>(</a:t>
            </a:r>
            <a:r>
              <a:rPr lang="en-US" altLang="ko-KR" dirty="0">
                <a:solidFill>
                  <a:schemeClr val="accent2"/>
                </a:solidFill>
              </a:rPr>
              <a:t>V</a:t>
            </a:r>
            <a:r>
              <a:rPr lang="en-US" altLang="ko-KR" dirty="0"/>
              <a:t>ersion</a:t>
            </a:r>
            <a:r>
              <a:rPr lang="ko-KR" altLang="en-US" dirty="0"/>
              <a:t> </a:t>
            </a:r>
            <a:r>
              <a:rPr lang="en-US" altLang="ko-KR" dirty="0">
                <a:solidFill>
                  <a:schemeClr val="accent2"/>
                </a:solidFill>
              </a:rPr>
              <a:t>C</a:t>
            </a:r>
            <a:r>
              <a:rPr lang="en-US" altLang="ko-KR" dirty="0"/>
              <a:t>ontrol</a:t>
            </a:r>
            <a:r>
              <a:rPr lang="ko-KR" altLang="en-US" dirty="0"/>
              <a:t> </a:t>
            </a:r>
            <a:r>
              <a:rPr lang="en-US" altLang="ko-KR" dirty="0">
                <a:solidFill>
                  <a:schemeClr val="accent2"/>
                </a:solidFill>
              </a:rPr>
              <a:t>S</a:t>
            </a:r>
            <a:r>
              <a:rPr lang="en-US" altLang="ko-KR" dirty="0"/>
              <a:t>ystem)</a:t>
            </a:r>
            <a:endParaRPr lang="ko-KR" altLang="en-US" dirty="0"/>
          </a:p>
        </p:txBody>
      </p:sp>
      <p:pic>
        <p:nvPicPr>
          <p:cNvPr id="9218" name="Picture 2" descr="기성용 '답답하면 니들이 뛰던가' | ㅍㅍㅅㅅ">
            <a:extLst>
              <a:ext uri="{FF2B5EF4-FFF2-40B4-BE49-F238E27FC236}">
                <a16:creationId xmlns:a16="http://schemas.microsoft.com/office/drawing/2014/main" id="{8FFA7E96-ABD7-1745-A054-037C0AEFD8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8206" y="1466010"/>
            <a:ext cx="6375587" cy="5234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1567813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리더십, 관찰과 피드백으로 시작하라">
            <a:extLst>
              <a:ext uri="{FF2B5EF4-FFF2-40B4-BE49-F238E27FC236}">
                <a16:creationId xmlns:a16="http://schemas.microsoft.com/office/drawing/2014/main" id="{31DC31A2-D764-67CB-CFD1-DEB551C441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7425" y="1418983"/>
            <a:ext cx="6137149" cy="4600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01D1AB55-B768-387F-17FA-578EAE1213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783" y="0"/>
            <a:ext cx="10830017" cy="1325563"/>
          </a:xfrm>
        </p:spPr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Git</a:t>
            </a:r>
            <a:r>
              <a:rPr lang="ko-KR" altLang="en-US" dirty="0"/>
              <a:t>이 하는 일은</a:t>
            </a:r>
            <a:r>
              <a:rPr lang="en-US" altLang="ko-KR" dirty="0"/>
              <a:t>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15055340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A93BB12-D7D5-5D49-7919-BB588A835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783" y="0"/>
            <a:ext cx="10830017" cy="1325563"/>
          </a:xfrm>
        </p:spPr>
        <p:txBody>
          <a:bodyPr/>
          <a:lstStyle/>
          <a:p>
            <a:r>
              <a:rPr lang="ko-KR" altLang="en-US" dirty="0"/>
              <a:t>버전 관리</a:t>
            </a:r>
          </a:p>
        </p:txBody>
      </p:sp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3FD30756-CF24-4BFD-4735-4676D00F6976}"/>
              </a:ext>
            </a:extLst>
          </p:cNvPr>
          <p:cNvSpPr/>
          <p:nvPr/>
        </p:nvSpPr>
        <p:spPr>
          <a:xfrm>
            <a:off x="1138518" y="2124635"/>
            <a:ext cx="9914964" cy="376518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CC77323F-173C-3704-B503-F19EE9CD440E}"/>
              </a:ext>
            </a:extLst>
          </p:cNvPr>
          <p:cNvSpPr/>
          <p:nvPr/>
        </p:nvSpPr>
        <p:spPr>
          <a:xfrm>
            <a:off x="1353671" y="2042894"/>
            <a:ext cx="540000" cy="540000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26D91FA5-2359-FB02-DAA9-C43050C9F4CA}"/>
              </a:ext>
            </a:extLst>
          </p:cNvPr>
          <p:cNvSpPr/>
          <p:nvPr/>
        </p:nvSpPr>
        <p:spPr>
          <a:xfrm>
            <a:off x="10076330" y="2042894"/>
            <a:ext cx="540000" cy="540000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52B3F2C9-A36F-8580-D390-F997AEF94759}"/>
              </a:ext>
            </a:extLst>
          </p:cNvPr>
          <p:cNvSpPr/>
          <p:nvPr/>
        </p:nvSpPr>
        <p:spPr>
          <a:xfrm>
            <a:off x="7895666" y="2042894"/>
            <a:ext cx="540000" cy="540000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6E99994E-F17C-400A-C1B6-F1D9D654C777}"/>
              </a:ext>
            </a:extLst>
          </p:cNvPr>
          <p:cNvSpPr/>
          <p:nvPr/>
        </p:nvSpPr>
        <p:spPr>
          <a:xfrm>
            <a:off x="5715001" y="2042894"/>
            <a:ext cx="540000" cy="540000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2210B83D-7ED9-0435-DFCB-FCCED2EC5D77}"/>
              </a:ext>
            </a:extLst>
          </p:cNvPr>
          <p:cNvSpPr/>
          <p:nvPr/>
        </p:nvSpPr>
        <p:spPr>
          <a:xfrm>
            <a:off x="3534336" y="2042894"/>
            <a:ext cx="540000" cy="540000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4837215-747F-31E8-FF4A-CF1553732624}"/>
              </a:ext>
            </a:extLst>
          </p:cNvPr>
          <p:cNvSpPr txBox="1"/>
          <p:nvPr/>
        </p:nvSpPr>
        <p:spPr>
          <a:xfrm>
            <a:off x="1217950" y="1540433"/>
            <a:ext cx="811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v_0.1</a:t>
            </a:r>
            <a:endParaRPr lang="ko-KR" altLang="en-US" dirty="0"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AB96FF3-49D5-CE14-3372-62F1A705CCE9}"/>
              </a:ext>
            </a:extLst>
          </p:cNvPr>
          <p:cNvSpPr txBox="1"/>
          <p:nvPr/>
        </p:nvSpPr>
        <p:spPr>
          <a:xfrm>
            <a:off x="3398615" y="1540433"/>
            <a:ext cx="811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v_1.0</a:t>
            </a:r>
            <a:endParaRPr lang="ko-KR" altLang="en-US" dirty="0"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DAC9D0A-9A3E-2C08-9F9E-6A28C0BA3412}"/>
              </a:ext>
            </a:extLst>
          </p:cNvPr>
          <p:cNvSpPr txBox="1"/>
          <p:nvPr/>
        </p:nvSpPr>
        <p:spPr>
          <a:xfrm>
            <a:off x="5238118" y="1540433"/>
            <a:ext cx="1401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v_1.0_</a:t>
            </a:r>
            <a:r>
              <a:rPr lang="ko-KR" altLang="en-US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최종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F05B980-E42E-15C8-F0F8-91DBF8E57B10}"/>
              </a:ext>
            </a:extLst>
          </p:cNvPr>
          <p:cNvSpPr txBox="1"/>
          <p:nvPr/>
        </p:nvSpPr>
        <p:spPr>
          <a:xfrm>
            <a:off x="7170041" y="1540433"/>
            <a:ext cx="1991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v_1.3_</a:t>
            </a:r>
            <a:r>
              <a:rPr lang="ko-KR" altLang="en-US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제발</a:t>
            </a:r>
            <a:r>
              <a:rPr lang="en-US" altLang="ko-KR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_</a:t>
            </a:r>
            <a:r>
              <a:rPr lang="ko-KR" altLang="en-US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최종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D5134BD-56B2-2E20-C721-44A99468DF1F}"/>
              </a:ext>
            </a:extLst>
          </p:cNvPr>
          <p:cNvSpPr txBox="1"/>
          <p:nvPr/>
        </p:nvSpPr>
        <p:spPr>
          <a:xfrm>
            <a:off x="9320943" y="1529767"/>
            <a:ext cx="25907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v_1.5_</a:t>
            </a:r>
            <a:r>
              <a:rPr lang="ko-KR" altLang="en-US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더 이상은</a:t>
            </a:r>
            <a:r>
              <a:rPr lang="en-US" altLang="ko-KR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Naver</a:t>
            </a:r>
            <a:endParaRPr lang="ko-KR" altLang="en-US" dirty="0"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  <p:pic>
        <p:nvPicPr>
          <p:cNvPr id="2050" name="Picture 2" descr="압축 파일 아이콘 파일, 문서 클립 아트, 문서 아이콘, 파일 아이콘 PNG, 일러스트 및 벡터 에 대한 무료 다운로드 - Pngtree">
            <a:extLst>
              <a:ext uri="{FF2B5EF4-FFF2-40B4-BE49-F238E27FC236}">
                <a16:creationId xmlns:a16="http://schemas.microsoft.com/office/drawing/2014/main" id="{54367965-3F0C-DCCE-CF4B-53160256FB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942" y="4356848"/>
            <a:ext cx="1125071" cy="1125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압축 파일 아이콘 파일, 문서 클립 아트, 문서 아이콘, 파일 아이콘 PNG, 일러스트 및 벡터 에 대한 무료 다운로드 - Pngtree">
            <a:extLst>
              <a:ext uri="{FF2B5EF4-FFF2-40B4-BE49-F238E27FC236}">
                <a16:creationId xmlns:a16="http://schemas.microsoft.com/office/drawing/2014/main" id="{C848B0A6-EFC0-3056-67F5-0C9E0C4079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3794" y="4356848"/>
            <a:ext cx="1125071" cy="1125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압축 파일 아이콘 파일, 문서 클립 아트, 문서 아이콘, 파일 아이콘 PNG, 일러스트 및 벡터 에 대한 무료 다운로드 - Pngtree">
            <a:extLst>
              <a:ext uri="{FF2B5EF4-FFF2-40B4-BE49-F238E27FC236}">
                <a16:creationId xmlns:a16="http://schemas.microsoft.com/office/drawing/2014/main" id="{AB43E13F-4315-8950-C61F-BA34A360F4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9155" y="4356847"/>
            <a:ext cx="1125071" cy="1125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압축 파일 아이콘 파일, 문서 클립 아트, 문서 아이콘, 파일 아이콘 PNG, 일러스트 및 벡터 에 대한 무료 다운로드 - Pngtree">
            <a:extLst>
              <a:ext uri="{FF2B5EF4-FFF2-40B4-BE49-F238E27FC236}">
                <a16:creationId xmlns:a16="http://schemas.microsoft.com/office/drawing/2014/main" id="{6027B6FC-FA8D-C12C-C091-8A7BCD7064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7368" y="4356846"/>
            <a:ext cx="1125071" cy="1125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압축 파일 아이콘 파일, 문서 클립 아트, 문서 아이콘, 파일 아이콘 PNG, 일러스트 및 벡터 에 대한 무료 다운로드 - Pngtree">
            <a:extLst>
              <a:ext uri="{FF2B5EF4-FFF2-40B4-BE49-F238E27FC236}">
                <a16:creationId xmlns:a16="http://schemas.microsoft.com/office/drawing/2014/main" id="{25A1F52B-2CE8-9AEA-446E-CF71C68772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5581" y="4390462"/>
            <a:ext cx="1125071" cy="1125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1956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3" grpId="0"/>
      <p:bldP spid="14" grpId="0"/>
      <p:bldP spid="15" grpId="0"/>
      <p:bldP spid="16" grpId="0"/>
    </p:bld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A93BB12-D7D5-5D49-7919-BB588A835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783" y="0"/>
            <a:ext cx="10830017" cy="1325563"/>
          </a:xfrm>
        </p:spPr>
        <p:txBody>
          <a:bodyPr/>
          <a:lstStyle/>
          <a:p>
            <a:r>
              <a:rPr lang="ko-KR" altLang="en-US" dirty="0"/>
              <a:t>버전 관리</a:t>
            </a:r>
          </a:p>
        </p:txBody>
      </p:sp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3FD30756-CF24-4BFD-4735-4676D00F6976}"/>
              </a:ext>
            </a:extLst>
          </p:cNvPr>
          <p:cNvSpPr/>
          <p:nvPr/>
        </p:nvSpPr>
        <p:spPr>
          <a:xfrm>
            <a:off x="1138518" y="2124635"/>
            <a:ext cx="9914964" cy="376518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CC77323F-173C-3704-B503-F19EE9CD440E}"/>
              </a:ext>
            </a:extLst>
          </p:cNvPr>
          <p:cNvSpPr/>
          <p:nvPr/>
        </p:nvSpPr>
        <p:spPr>
          <a:xfrm>
            <a:off x="1353671" y="2042894"/>
            <a:ext cx="540000" cy="540000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26D91FA5-2359-FB02-DAA9-C43050C9F4CA}"/>
              </a:ext>
            </a:extLst>
          </p:cNvPr>
          <p:cNvSpPr/>
          <p:nvPr/>
        </p:nvSpPr>
        <p:spPr>
          <a:xfrm>
            <a:off x="10076330" y="2042894"/>
            <a:ext cx="540000" cy="540000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52B3F2C9-A36F-8580-D390-F997AEF94759}"/>
              </a:ext>
            </a:extLst>
          </p:cNvPr>
          <p:cNvSpPr/>
          <p:nvPr/>
        </p:nvSpPr>
        <p:spPr>
          <a:xfrm>
            <a:off x="7895666" y="2042894"/>
            <a:ext cx="540000" cy="540000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6E99994E-F17C-400A-C1B6-F1D9D654C777}"/>
              </a:ext>
            </a:extLst>
          </p:cNvPr>
          <p:cNvSpPr/>
          <p:nvPr/>
        </p:nvSpPr>
        <p:spPr>
          <a:xfrm>
            <a:off x="5715001" y="2042894"/>
            <a:ext cx="540000" cy="540000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2210B83D-7ED9-0435-DFCB-FCCED2EC5D77}"/>
              </a:ext>
            </a:extLst>
          </p:cNvPr>
          <p:cNvSpPr/>
          <p:nvPr/>
        </p:nvSpPr>
        <p:spPr>
          <a:xfrm>
            <a:off x="3534336" y="2042894"/>
            <a:ext cx="540000" cy="540000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4837215-747F-31E8-FF4A-CF1553732624}"/>
              </a:ext>
            </a:extLst>
          </p:cNvPr>
          <p:cNvSpPr txBox="1"/>
          <p:nvPr/>
        </p:nvSpPr>
        <p:spPr>
          <a:xfrm>
            <a:off x="1217950" y="1540433"/>
            <a:ext cx="811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v_0.1</a:t>
            </a:r>
            <a:endParaRPr lang="ko-KR" altLang="en-US" dirty="0"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AB96FF3-49D5-CE14-3372-62F1A705CCE9}"/>
              </a:ext>
            </a:extLst>
          </p:cNvPr>
          <p:cNvSpPr txBox="1"/>
          <p:nvPr/>
        </p:nvSpPr>
        <p:spPr>
          <a:xfrm>
            <a:off x="3398615" y="1540433"/>
            <a:ext cx="811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v_1.0</a:t>
            </a:r>
            <a:endParaRPr lang="ko-KR" altLang="en-US" dirty="0"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DAC9D0A-9A3E-2C08-9F9E-6A28C0BA3412}"/>
              </a:ext>
            </a:extLst>
          </p:cNvPr>
          <p:cNvSpPr txBox="1"/>
          <p:nvPr/>
        </p:nvSpPr>
        <p:spPr>
          <a:xfrm>
            <a:off x="5238118" y="1540433"/>
            <a:ext cx="1401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v_1.0_</a:t>
            </a:r>
            <a:r>
              <a:rPr lang="ko-KR" altLang="en-US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최종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F05B980-E42E-15C8-F0F8-91DBF8E57B10}"/>
              </a:ext>
            </a:extLst>
          </p:cNvPr>
          <p:cNvSpPr txBox="1"/>
          <p:nvPr/>
        </p:nvSpPr>
        <p:spPr>
          <a:xfrm>
            <a:off x="7170041" y="1540433"/>
            <a:ext cx="1991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v_1.3_</a:t>
            </a:r>
            <a:r>
              <a:rPr lang="ko-KR" altLang="en-US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제발</a:t>
            </a:r>
            <a:r>
              <a:rPr lang="en-US" altLang="ko-KR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_</a:t>
            </a:r>
            <a:r>
              <a:rPr lang="ko-KR" altLang="en-US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최종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D5134BD-56B2-2E20-C721-44A99468DF1F}"/>
              </a:ext>
            </a:extLst>
          </p:cNvPr>
          <p:cNvSpPr txBox="1"/>
          <p:nvPr/>
        </p:nvSpPr>
        <p:spPr>
          <a:xfrm>
            <a:off x="9320943" y="1529767"/>
            <a:ext cx="25907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v_1.5_</a:t>
            </a:r>
            <a:r>
              <a:rPr lang="ko-KR" altLang="en-US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더 이상은</a:t>
            </a:r>
            <a:r>
              <a:rPr lang="en-US" altLang="ko-KR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Naver</a:t>
            </a:r>
            <a:endParaRPr lang="ko-KR" altLang="en-US" dirty="0"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  <p:pic>
        <p:nvPicPr>
          <p:cNvPr id="1026" name="Picture 2" descr="Commit trên git">
            <a:extLst>
              <a:ext uri="{FF2B5EF4-FFF2-40B4-BE49-F238E27FC236}">
                <a16:creationId xmlns:a16="http://schemas.microsoft.com/office/drawing/2014/main" id="{DB0E09AC-E928-859F-3BB5-D0FDE702EF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643" y="4749553"/>
            <a:ext cx="1274053" cy="955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Commit trên git">
            <a:extLst>
              <a:ext uri="{FF2B5EF4-FFF2-40B4-BE49-F238E27FC236}">
                <a16:creationId xmlns:a16="http://schemas.microsoft.com/office/drawing/2014/main" id="{A34E2351-90F6-BDBA-B6C3-FB4B77F885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7308" y="4758273"/>
            <a:ext cx="1274053" cy="955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Commit trên git">
            <a:extLst>
              <a:ext uri="{FF2B5EF4-FFF2-40B4-BE49-F238E27FC236}">
                <a16:creationId xmlns:a16="http://schemas.microsoft.com/office/drawing/2014/main" id="{072483F3-ADB8-BA4A-EB0C-41BC622B2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7141" y="4758273"/>
            <a:ext cx="1274053" cy="955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Commit trên git">
            <a:extLst>
              <a:ext uri="{FF2B5EF4-FFF2-40B4-BE49-F238E27FC236}">
                <a16:creationId xmlns:a16="http://schemas.microsoft.com/office/drawing/2014/main" id="{D201C734-7D43-8B1D-62E5-63E172D576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8639" y="4749553"/>
            <a:ext cx="1274053" cy="955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Commit trên git">
            <a:extLst>
              <a:ext uri="{FF2B5EF4-FFF2-40B4-BE49-F238E27FC236}">
                <a16:creationId xmlns:a16="http://schemas.microsoft.com/office/drawing/2014/main" id="{E4390D50-F38B-DD94-7148-B2471110D5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9303" y="4749396"/>
            <a:ext cx="1274053" cy="955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2051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3" grpId="0"/>
      <p:bldP spid="14" grpId="0"/>
      <p:bldP spid="15" grpId="0"/>
      <p:bldP spid="16" grpId="0"/>
    </p:bld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A67ABD-DF30-CDE6-A2D4-633274537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Git</a:t>
            </a:r>
            <a:r>
              <a:rPr lang="ko-KR" altLang="en-US" dirty="0"/>
              <a:t>의 특징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3216C78D-A7FD-07F0-A3F6-C3C40B2851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폴더 단위로 관리</a:t>
            </a:r>
            <a:r>
              <a:rPr lang="en-US" altLang="ko-KR" dirty="0"/>
              <a:t>!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하나의 프로젝트 단위로 관리</a:t>
            </a:r>
            <a:endParaRPr lang="en-US" altLang="ko-KR" dirty="0"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ym typeface="Wingdings" panose="05000000000000000000" pitchFamily="2" charset="2"/>
              </a:rPr>
              <a:t>Git</a:t>
            </a:r>
            <a:r>
              <a:rPr lang="ko-KR" altLang="en-US" dirty="0">
                <a:sym typeface="Wingdings" panose="05000000000000000000" pitchFamily="2" charset="2"/>
              </a:rPr>
              <a:t>에 대한 모든 정보는 </a:t>
            </a:r>
            <a:r>
              <a:rPr lang="en-US" altLang="ko-KR" dirty="0">
                <a:sym typeface="Wingdings" panose="05000000000000000000" pitchFamily="2" charset="2"/>
              </a:rPr>
              <a:t>.git</a:t>
            </a:r>
            <a:r>
              <a:rPr lang="ko-KR" altLang="en-US" dirty="0">
                <a:sym typeface="Wingdings" panose="05000000000000000000" pitchFamily="2" charset="2"/>
              </a:rPr>
              <a:t> 폴더에 있습니다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일종의 블랙 박스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r>
              <a:rPr lang="ko-KR" altLang="en-US" dirty="0" err="1">
                <a:sym typeface="Wingdings" panose="05000000000000000000" pitchFamily="2" charset="2"/>
              </a:rPr>
              <a:t>커밋은</a:t>
            </a:r>
            <a:r>
              <a:rPr lang="ko-KR" altLang="en-US" dirty="0">
                <a:sym typeface="Wingdings" panose="05000000000000000000" pitchFamily="2" charset="2"/>
              </a:rPr>
              <a:t> 로컬</a:t>
            </a:r>
            <a:r>
              <a:rPr lang="en-US" altLang="ko-KR" dirty="0">
                <a:sym typeface="Wingdings" panose="05000000000000000000" pitchFamily="2" charset="2"/>
              </a:rPr>
              <a:t>(= </a:t>
            </a:r>
            <a:r>
              <a:rPr lang="ko-KR" altLang="en-US" dirty="0">
                <a:sym typeface="Wingdings" panose="05000000000000000000" pitchFamily="2" charset="2"/>
              </a:rPr>
              <a:t>여러분의 컴퓨터</a:t>
            </a:r>
            <a:r>
              <a:rPr lang="en-US" altLang="ko-KR" dirty="0">
                <a:sym typeface="Wingdings" panose="05000000000000000000" pitchFamily="2" charset="2"/>
              </a:rPr>
              <a:t>)</a:t>
            </a:r>
            <a:r>
              <a:rPr lang="ko-KR" altLang="en-US" dirty="0">
                <a:sym typeface="Wingdings" panose="05000000000000000000" pitchFamily="2" charset="2"/>
              </a:rPr>
              <a:t>에서만 일어나는 행위입니다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>
                <a:sym typeface="Wingdings" panose="05000000000000000000" pitchFamily="2" charset="2"/>
              </a:rPr>
              <a:t>따라서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깃 허브는 여러분의 로컬에 있는 깃 정보를 온라인에 저장해 주는 서비스를 제공하는 것입니다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깃 허브의 </a:t>
            </a:r>
            <a:r>
              <a:rPr lang="ko-KR" altLang="en-US" dirty="0" err="1">
                <a:sym typeface="Wingdings" panose="05000000000000000000" pitchFamily="2" charset="2"/>
              </a:rPr>
              <a:t>리포지토리는</a:t>
            </a:r>
            <a:r>
              <a:rPr lang="ko-KR" altLang="en-US" dirty="0">
                <a:sym typeface="Wingdings" panose="05000000000000000000" pitchFamily="2" charset="2"/>
              </a:rPr>
              <a:t> 여러분 로컬의 폴더의 개념과 같아요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26582416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243544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깃 설치하기</a:t>
            </a: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!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64288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Github]깃허브 기본 개념">
            <a:extLst>
              <a:ext uri="{FF2B5EF4-FFF2-40B4-BE49-F238E27FC236}">
                <a16:creationId xmlns:a16="http://schemas.microsoft.com/office/drawing/2014/main" id="{0F2903AA-602C-57EF-DF1B-30CAF6313B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5146" y="612648"/>
            <a:ext cx="8081708" cy="4546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C467B9F-409C-CED0-3141-CADC7775BA1A}"/>
              </a:ext>
            </a:extLst>
          </p:cNvPr>
          <p:cNvSpPr txBox="1"/>
          <p:nvPr/>
        </p:nvSpPr>
        <p:spPr>
          <a:xfrm>
            <a:off x="3048762" y="5159201"/>
            <a:ext cx="609447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3200" dirty="0">
                <a:latin typeface="강한공군체 Medium" panose="020B0600000101010101" pitchFamily="50" charset="-127"/>
                <a:ea typeface="강한공군체 Medium" panose="020B0600000101010101" pitchFamily="50" charset="-127"/>
                <a:hlinkClick r:id="rId3"/>
              </a:rPr>
              <a:t>https://github.com/</a:t>
            </a:r>
            <a:endParaRPr lang="ko-KR" altLang="en-US" sz="3200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981002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8B6C61-90EE-F752-914C-F0C010090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역사적으로 인류는</a:t>
            </a:r>
            <a:r>
              <a:rPr lang="en-US" altLang="ko-KR" dirty="0"/>
              <a:t>!</a:t>
            </a:r>
            <a:endParaRPr lang="ko-KR" altLang="en-US" dirty="0"/>
          </a:p>
        </p:txBody>
      </p:sp>
      <p:pic>
        <p:nvPicPr>
          <p:cNvPr id="10" name="Picture 6" descr="죄와 벌의 사회사] 조선시대의 유언비어와 익명서 | 한국역사연구회">
            <a:extLst>
              <a:ext uri="{FF2B5EF4-FFF2-40B4-BE49-F238E27FC236}">
                <a16:creationId xmlns:a16="http://schemas.microsoft.com/office/drawing/2014/main" id="{483F823E-7C95-F379-0D5B-8311AF73CF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9602" y="1523945"/>
            <a:ext cx="3229534" cy="2023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영어/English] 공식적인 편지의 구조. 공식적인 영어 편지는 빠르게 이메일로 대체되고 있습니다. 하지만… | by Leslie  Kim | The Best Way to Learn a New Language | Medium">
            <a:extLst>
              <a:ext uri="{FF2B5EF4-FFF2-40B4-BE49-F238E27FC236}">
                <a16:creationId xmlns:a16="http://schemas.microsoft.com/office/drawing/2014/main" id="{17BEA16A-D32D-51A0-8579-854B944BA8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531346"/>
            <a:ext cx="2622176" cy="2031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2" descr="祖父가 평생 모으고 간직한 희귀 고서, 선뜻 기증 &lt; 책과 사람 &lt; 기사본문 - 한국강사신문">
            <a:extLst>
              <a:ext uri="{FF2B5EF4-FFF2-40B4-BE49-F238E27FC236}">
                <a16:creationId xmlns:a16="http://schemas.microsoft.com/office/drawing/2014/main" id="{BCABEDA2-DE37-E8F7-9DA0-F01F2BECB2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2124" y="4032663"/>
            <a:ext cx="4347751" cy="232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4" descr="전서구 (r94 판) - 나무위키">
            <a:extLst>
              <a:ext uri="{FF2B5EF4-FFF2-40B4-BE49-F238E27FC236}">
                <a16:creationId xmlns:a16="http://schemas.microsoft.com/office/drawing/2014/main" id="{3B4EF975-B3B5-C3D8-3AA2-A8ECB056DB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8363" y="1523945"/>
            <a:ext cx="2356515" cy="2031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9990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💻Github Desktop으로 협업하기">
            <a:extLst>
              <a:ext uri="{FF2B5EF4-FFF2-40B4-BE49-F238E27FC236}">
                <a16:creationId xmlns:a16="http://schemas.microsoft.com/office/drawing/2014/main" id="{276D3B06-B8E2-5C0C-5067-CDE6B65696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229743"/>
            <a:ext cx="7620000" cy="405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1CBF275-9915-64A5-6B66-3B4BB24C455C}"/>
              </a:ext>
            </a:extLst>
          </p:cNvPr>
          <p:cNvSpPr txBox="1"/>
          <p:nvPr/>
        </p:nvSpPr>
        <p:spPr>
          <a:xfrm>
            <a:off x="2632329" y="4652510"/>
            <a:ext cx="692734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3200" dirty="0">
                <a:latin typeface="강한공군체 Medium" panose="020B0600000101010101" pitchFamily="50" charset="-127"/>
                <a:ea typeface="강한공군체 Medium" panose="020B0600000101010101" pitchFamily="50" charset="-127"/>
                <a:hlinkClick r:id="rId3"/>
              </a:rPr>
              <a:t>https://desktop.github.com/</a:t>
            </a:r>
            <a:endParaRPr lang="ko-KR" altLang="en-US" sz="3200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9909522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A93BB12-D7D5-5D49-7919-BB588A835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783" y="0"/>
            <a:ext cx="10830017" cy="1325563"/>
          </a:xfrm>
        </p:spPr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Git, </a:t>
            </a:r>
            <a:r>
              <a:rPr lang="ko-KR" altLang="en-US" dirty="0"/>
              <a:t>설치하기</a:t>
            </a:r>
            <a:r>
              <a:rPr lang="en-US" altLang="ko-KR" dirty="0"/>
              <a:t>(Windows)</a:t>
            </a:r>
            <a:endParaRPr lang="ko-KR" altLang="en-US" dirty="0"/>
          </a:p>
        </p:txBody>
      </p:sp>
      <p:pic>
        <p:nvPicPr>
          <p:cNvPr id="12290" name="Picture 2" descr="윈도우 - 해시넷">
            <a:extLst>
              <a:ext uri="{FF2B5EF4-FFF2-40B4-BE49-F238E27FC236}">
                <a16:creationId xmlns:a16="http://schemas.microsoft.com/office/drawing/2014/main" id="{8AAC4B99-69E5-24A0-4134-9A7E1A09ED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410" y="1627413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89E2F3B-973A-19EB-21DD-C76A4F38BD67}"/>
              </a:ext>
            </a:extLst>
          </p:cNvPr>
          <p:cNvSpPr txBox="1"/>
          <p:nvPr/>
        </p:nvSpPr>
        <p:spPr>
          <a:xfrm>
            <a:off x="3449994" y="2287526"/>
            <a:ext cx="609755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200" dirty="0">
                <a:latin typeface="강한공군체 Medium" panose="020B0600000101010101" pitchFamily="34" charset="-127"/>
                <a:ea typeface="강한공군체 Medium" panose="020B0600000101010101" pitchFamily="34" charset="-127"/>
                <a:hlinkClick r:id="rId3"/>
              </a:rPr>
              <a:t>https://git-scm.com/</a:t>
            </a:r>
            <a:endParaRPr lang="ko-KR" altLang="en-US" sz="3200" dirty="0"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6315238-33B7-90C5-CE97-A892430EB8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9994" y="3429000"/>
            <a:ext cx="6411220" cy="3057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215674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윈도우 - 해시넷">
            <a:extLst>
              <a:ext uri="{FF2B5EF4-FFF2-40B4-BE49-F238E27FC236}">
                <a16:creationId xmlns:a16="http://schemas.microsoft.com/office/drawing/2014/main" id="{8AAC4B99-69E5-24A0-4134-9A7E1A09ED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410" y="1627413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A765A77-17EF-4914-185F-971A8F3977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3470" y="1627413"/>
            <a:ext cx="6511542" cy="5041195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D40B7956-3C61-7240-8C45-B3A6D775F48E}"/>
              </a:ext>
            </a:extLst>
          </p:cNvPr>
          <p:cNvSpPr/>
          <p:nvPr/>
        </p:nvSpPr>
        <p:spPr>
          <a:xfrm>
            <a:off x="4152122" y="3806890"/>
            <a:ext cx="2444621" cy="81176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2E35026A-DB50-CFDC-D7FE-656F520A9F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783" y="0"/>
            <a:ext cx="10830017" cy="1325563"/>
          </a:xfrm>
        </p:spPr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Git, </a:t>
            </a:r>
            <a:r>
              <a:rPr lang="ko-KR" altLang="en-US" dirty="0"/>
              <a:t>설치하기</a:t>
            </a:r>
            <a:r>
              <a:rPr lang="en-US" altLang="ko-KR" dirty="0"/>
              <a:t>(Windows)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82913893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A93BB12-D7D5-5D49-7919-BB588A835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783" y="0"/>
            <a:ext cx="10830017" cy="1325563"/>
          </a:xfrm>
        </p:spPr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Git, </a:t>
            </a:r>
            <a:r>
              <a:rPr lang="ko-KR" altLang="en-US" dirty="0"/>
              <a:t>설치하기</a:t>
            </a:r>
            <a:r>
              <a:rPr lang="en-US" altLang="ko-KR" dirty="0"/>
              <a:t>(Mac)</a:t>
            </a:r>
            <a:endParaRPr lang="ko-KR" altLang="en-US" dirty="0"/>
          </a:p>
        </p:txBody>
      </p:sp>
      <p:pic>
        <p:nvPicPr>
          <p:cNvPr id="13314" name="Picture 2" descr="Apple (대한민국)">
            <a:extLst>
              <a:ext uri="{FF2B5EF4-FFF2-40B4-BE49-F238E27FC236}">
                <a16:creationId xmlns:a16="http://schemas.microsoft.com/office/drawing/2014/main" id="{0EA2719C-E496-9397-6E59-2CDE1B4ADF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529" y="1679640"/>
            <a:ext cx="2246928" cy="2246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7D681B07-803D-5064-FF2C-FD56D7D712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0114" y="1325563"/>
            <a:ext cx="4711772" cy="335729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1BEAB9-B4AC-2E4E-949A-E540BE0DF1BC}"/>
              </a:ext>
            </a:extLst>
          </p:cNvPr>
          <p:cNvSpPr txBox="1"/>
          <p:nvPr/>
        </p:nvSpPr>
        <p:spPr>
          <a:xfrm>
            <a:off x="3673002" y="4947662"/>
            <a:ext cx="740150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dirty="0">
                <a:latin typeface="강한공군체 Medium" panose="020B0600000101010101" pitchFamily="34" charset="-127"/>
                <a:ea typeface="강한공군체 Medium" panose="020B0600000101010101" pitchFamily="34" charset="-127"/>
                <a:hlinkClick r:id="rId4"/>
              </a:rPr>
              <a:t>https://brew.sh/index_ko</a:t>
            </a:r>
            <a:endParaRPr lang="ko-KR" altLang="en-US" sz="3200" dirty="0"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CF958D-876B-E8BA-D19C-F684BE1FC915}"/>
              </a:ext>
            </a:extLst>
          </p:cNvPr>
          <p:cNvSpPr txBox="1"/>
          <p:nvPr/>
        </p:nvSpPr>
        <p:spPr>
          <a:xfrm>
            <a:off x="3673002" y="5863460"/>
            <a:ext cx="740150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brew install git</a:t>
            </a:r>
            <a:endParaRPr lang="ko-KR" altLang="en-US" sz="3200" dirty="0"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1567950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243544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Commit?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14592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EA4612F0-105F-4EC2-C386-64560D3D8B6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BBD589C-19B0-A21D-7E96-33AB01E571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8784" y="526508"/>
            <a:ext cx="7754432" cy="5982535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450A3575-DABF-899D-7452-9B8CFA10A498}"/>
              </a:ext>
            </a:extLst>
          </p:cNvPr>
          <p:cNvSpPr/>
          <p:nvPr/>
        </p:nvSpPr>
        <p:spPr>
          <a:xfrm>
            <a:off x="2174394" y="2237171"/>
            <a:ext cx="1838311" cy="408373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bg1">
                    <a:lumMod val="50000"/>
                  </a:schemeClr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project</a:t>
            </a:r>
            <a:endParaRPr lang="ko-KR" altLang="en-US" sz="2400" b="1" dirty="0">
              <a:solidFill>
                <a:schemeClr val="bg1">
                  <a:lumMod val="50000"/>
                </a:schemeClr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BB89C39-BB8E-293B-8573-6C76F83825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6836" y="4356207"/>
            <a:ext cx="4105848" cy="1705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242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B7D053-FD68-6EF4-3BDF-7EC862B710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Git hub </a:t>
            </a:r>
            <a:r>
              <a:rPr lang="ko-KR" altLang="en-US" dirty="0"/>
              <a:t>사용을 위한 </a:t>
            </a:r>
            <a:r>
              <a:rPr lang="ko-KR" altLang="en-US" dirty="0">
                <a:solidFill>
                  <a:schemeClr val="accent2"/>
                </a:solidFill>
              </a:rPr>
              <a:t>세팅</a:t>
            </a:r>
            <a:r>
              <a:rPr lang="ko-KR" altLang="en-US" dirty="0"/>
              <a:t> 시작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2C0A552-DEBF-775E-83B2-EEDFE9BAB3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301010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>
                <a:solidFill>
                  <a:schemeClr val="accent1"/>
                </a:solidFill>
              </a:rPr>
              <a:t>git </a:t>
            </a:r>
            <a:r>
              <a:rPr lang="en-US" altLang="ko-KR" dirty="0" err="1">
                <a:solidFill>
                  <a:schemeClr val="accent1"/>
                </a:solidFill>
              </a:rPr>
              <a:t>init</a:t>
            </a:r>
            <a:endParaRPr lang="en-US" altLang="ko-KR" dirty="0">
              <a:solidFill>
                <a:schemeClr val="accent1"/>
              </a:solidFill>
            </a:endParaRPr>
          </a:p>
          <a:p>
            <a:r>
              <a:rPr lang="en-US" altLang="ko-KR" dirty="0">
                <a:solidFill>
                  <a:schemeClr val="accent1"/>
                </a:solidFill>
              </a:rPr>
              <a:t>git config --global </a:t>
            </a:r>
            <a:r>
              <a:rPr lang="en-US" altLang="ko-KR" dirty="0" err="1">
                <a:solidFill>
                  <a:schemeClr val="accent1"/>
                </a:solidFill>
              </a:rPr>
              <a:t>init.defaultBranch</a:t>
            </a:r>
            <a:r>
              <a:rPr lang="en-US" altLang="ko-KR" dirty="0">
                <a:solidFill>
                  <a:schemeClr val="accent1"/>
                </a:solidFill>
              </a:rPr>
              <a:t> main</a:t>
            </a:r>
          </a:p>
          <a:p>
            <a:r>
              <a:rPr lang="ko-KR" altLang="en-US" dirty="0" err="1"/>
              <a:t>개행</a:t>
            </a:r>
            <a:r>
              <a:rPr lang="ko-KR" altLang="en-US" dirty="0"/>
              <a:t> 문자 관련 처리</a:t>
            </a:r>
            <a:r>
              <a:rPr lang="en-US" altLang="ko-KR" dirty="0"/>
              <a:t>(</a:t>
            </a:r>
            <a:r>
              <a:rPr lang="ko-KR" altLang="en-US" dirty="0"/>
              <a:t>윈도우는 </a:t>
            </a:r>
            <a:r>
              <a:rPr lang="en-US" altLang="ko-KR" dirty="0"/>
              <a:t>CR, LF / </a:t>
            </a:r>
            <a:r>
              <a:rPr lang="ko-KR" altLang="en-US" dirty="0"/>
              <a:t>맥은 </a:t>
            </a:r>
            <a:r>
              <a:rPr lang="en-US" altLang="ko-KR" dirty="0"/>
              <a:t>LF </a:t>
            </a:r>
            <a:r>
              <a:rPr lang="ko-KR" altLang="en-US" dirty="0"/>
              <a:t>만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>
                <a:solidFill>
                  <a:schemeClr val="accent1"/>
                </a:solidFill>
              </a:rPr>
              <a:t>git config --global core. </a:t>
            </a:r>
            <a:r>
              <a:rPr lang="en-US" altLang="ko-KR" dirty="0" err="1">
                <a:solidFill>
                  <a:schemeClr val="accent1"/>
                </a:solidFill>
              </a:rPr>
              <a:t>autocrlf</a:t>
            </a:r>
            <a:r>
              <a:rPr lang="en-US" altLang="ko-KR" dirty="0">
                <a:solidFill>
                  <a:schemeClr val="accent1"/>
                </a:solidFill>
              </a:rPr>
              <a:t> true (Window, CRLF</a:t>
            </a:r>
            <a:r>
              <a:rPr lang="ko-KR" altLang="en-US" dirty="0">
                <a:solidFill>
                  <a:schemeClr val="accent1"/>
                </a:solidFill>
              </a:rPr>
              <a:t> </a:t>
            </a:r>
            <a:r>
              <a:rPr lang="en-US" altLang="ko-KR" dirty="0">
                <a:solidFill>
                  <a:schemeClr val="accent1"/>
                </a:solidFill>
                <a:sym typeface="Wingdings" panose="05000000000000000000" pitchFamily="2" charset="2"/>
              </a:rPr>
              <a:t></a:t>
            </a:r>
            <a:r>
              <a:rPr lang="ko-KR" altLang="en-US" dirty="0">
                <a:solidFill>
                  <a:schemeClr val="accent1"/>
                </a:solidFill>
                <a:sym typeface="Wingdings" panose="05000000000000000000" pitchFamily="2" charset="2"/>
              </a:rPr>
              <a:t> </a:t>
            </a:r>
            <a:r>
              <a:rPr lang="en-US" altLang="ko-KR" dirty="0">
                <a:solidFill>
                  <a:schemeClr val="accent1"/>
                </a:solidFill>
                <a:sym typeface="Wingdings" panose="05000000000000000000" pitchFamily="2" charset="2"/>
              </a:rPr>
              <a:t>LF</a:t>
            </a:r>
            <a:r>
              <a:rPr lang="en-US" altLang="ko-KR" dirty="0">
                <a:solidFill>
                  <a:schemeClr val="accent1"/>
                </a:solidFill>
              </a:rPr>
              <a:t>)</a:t>
            </a:r>
          </a:p>
          <a:p>
            <a:pPr lvl="1"/>
            <a:r>
              <a:rPr lang="en-US" altLang="ko-KR" dirty="0">
                <a:solidFill>
                  <a:schemeClr val="accent1"/>
                </a:solidFill>
              </a:rPr>
              <a:t>git config --global </a:t>
            </a:r>
            <a:r>
              <a:rPr lang="en-US" altLang="ko-KR" dirty="0" err="1">
                <a:solidFill>
                  <a:schemeClr val="accent1"/>
                </a:solidFill>
              </a:rPr>
              <a:t>core.autocrlf</a:t>
            </a:r>
            <a:r>
              <a:rPr lang="en-US" altLang="ko-KR" dirty="0">
                <a:solidFill>
                  <a:schemeClr val="accent1"/>
                </a:solidFill>
              </a:rPr>
              <a:t> input (Mac, LF </a:t>
            </a:r>
            <a:r>
              <a:rPr lang="ko-KR" altLang="en-US" dirty="0">
                <a:solidFill>
                  <a:schemeClr val="accent1"/>
                </a:solidFill>
              </a:rPr>
              <a:t>만 사용</a:t>
            </a:r>
            <a:r>
              <a:rPr lang="en-US" altLang="ko-KR" dirty="0">
                <a:solidFill>
                  <a:schemeClr val="accent1"/>
                </a:solidFill>
              </a:rPr>
              <a:t>)</a:t>
            </a:r>
          </a:p>
          <a:p>
            <a:r>
              <a:rPr lang="en-US" altLang="ko-KR" dirty="0">
                <a:solidFill>
                  <a:schemeClr val="accent1"/>
                </a:solidFill>
              </a:rPr>
              <a:t>git config --global user.name </a:t>
            </a:r>
            <a:r>
              <a:rPr lang="en-US" altLang="ko-KR" dirty="0">
                <a:solidFill>
                  <a:srgbClr val="00B050"/>
                </a:solidFill>
              </a:rPr>
              <a:t>“</a:t>
            </a:r>
            <a:r>
              <a:rPr lang="ko-KR" altLang="en-US" dirty="0">
                <a:solidFill>
                  <a:srgbClr val="00B050"/>
                </a:solidFill>
              </a:rPr>
              <a:t>프로필 이름</a:t>
            </a:r>
            <a:r>
              <a:rPr lang="en-US" altLang="ko-KR" dirty="0">
                <a:solidFill>
                  <a:srgbClr val="00B050"/>
                </a:solidFill>
              </a:rPr>
              <a:t>”</a:t>
            </a:r>
          </a:p>
          <a:p>
            <a:r>
              <a:rPr lang="en-US" altLang="ko-KR" dirty="0">
                <a:solidFill>
                  <a:srgbClr val="0070C0"/>
                </a:solidFill>
              </a:rPr>
              <a:t>git config --global </a:t>
            </a:r>
            <a:r>
              <a:rPr lang="en-US" altLang="ko-KR" dirty="0" err="1">
                <a:solidFill>
                  <a:srgbClr val="0070C0"/>
                </a:solidFill>
              </a:rPr>
              <a:t>user.email</a:t>
            </a:r>
            <a:r>
              <a:rPr lang="en-US" altLang="ko-KR" dirty="0">
                <a:solidFill>
                  <a:srgbClr val="0070C0"/>
                </a:solidFill>
              </a:rPr>
              <a:t> </a:t>
            </a:r>
            <a:r>
              <a:rPr lang="en-US" altLang="ko-KR" dirty="0">
                <a:solidFill>
                  <a:srgbClr val="00B050"/>
                </a:solidFill>
              </a:rPr>
              <a:t>“</a:t>
            </a:r>
            <a:r>
              <a:rPr lang="ko-KR" altLang="en-US" dirty="0">
                <a:solidFill>
                  <a:srgbClr val="00B050"/>
                </a:solidFill>
              </a:rPr>
              <a:t>이메일 주소</a:t>
            </a:r>
            <a:r>
              <a:rPr lang="en-US" altLang="ko-KR" dirty="0">
                <a:solidFill>
                  <a:srgbClr val="00B050"/>
                </a:solidFill>
              </a:rPr>
              <a:t>”</a:t>
            </a:r>
          </a:p>
          <a:p>
            <a:r>
              <a:rPr lang="en-US" altLang="ko-KR" dirty="0">
                <a:solidFill>
                  <a:schemeClr val="accent1"/>
                </a:solidFill>
              </a:rPr>
              <a:t>git config --lobal --list</a:t>
            </a:r>
          </a:p>
          <a:p>
            <a:pPr lvl="1"/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68793730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F5F0572-16BE-8112-AAF5-9BF45574AC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1940" y="0"/>
            <a:ext cx="96081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364218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EA4612F0-105F-4EC2-C386-64560D3D8B6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BBD589C-19B0-A21D-7E96-33AB01E571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8784" y="526508"/>
            <a:ext cx="7754432" cy="5982535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450A3575-DABF-899D-7452-9B8CFA10A498}"/>
              </a:ext>
            </a:extLst>
          </p:cNvPr>
          <p:cNvSpPr/>
          <p:nvPr/>
        </p:nvSpPr>
        <p:spPr>
          <a:xfrm>
            <a:off x="2174394" y="2237171"/>
            <a:ext cx="1838311" cy="408373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bg1">
                    <a:lumMod val="50000"/>
                  </a:schemeClr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project</a:t>
            </a:r>
            <a:endParaRPr lang="ko-KR" altLang="en-US" sz="2400" b="1" dirty="0">
              <a:solidFill>
                <a:schemeClr val="bg1">
                  <a:lumMod val="50000"/>
                </a:schemeClr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BB89C39-BB8E-293B-8573-6C76F83825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6836" y="4356207"/>
            <a:ext cx="4105848" cy="1705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845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EA4612F0-105F-4EC2-C386-64560D3D8B6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80A348D-5A82-7716-1E04-AD3C6C3661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47"/>
          <a:stretch/>
        </p:blipFill>
        <p:spPr>
          <a:xfrm>
            <a:off x="384246" y="301840"/>
            <a:ext cx="7465547" cy="582375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7A513C6-8EC2-73E4-8D37-7AFE154F36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4039" y="199957"/>
            <a:ext cx="3801005" cy="971686"/>
          </a:xfrm>
          <a:prstGeom prst="rect">
            <a:avLst/>
          </a:prstGeom>
        </p:spPr>
      </p:pic>
      <p:pic>
        <p:nvPicPr>
          <p:cNvPr id="15" name="Picture 2" descr="리더십, 관찰과 피드백으로 시작하라">
            <a:extLst>
              <a:ext uri="{FF2B5EF4-FFF2-40B4-BE49-F238E27FC236}">
                <a16:creationId xmlns:a16="http://schemas.microsoft.com/office/drawing/2014/main" id="{CC3C6D5A-7B3A-FEEB-1AE7-FD95915522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11" r="13360"/>
          <a:stretch/>
        </p:blipFill>
        <p:spPr bwMode="auto">
          <a:xfrm flipH="1">
            <a:off x="8975325" y="2333383"/>
            <a:ext cx="2601157" cy="2780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649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8B6C61-90EE-F752-914C-F0C010090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인터넷의 탄생과</a:t>
            </a:r>
            <a:r>
              <a:rPr lang="en-US" altLang="ko-KR" dirty="0"/>
              <a:t>, HTML</a:t>
            </a:r>
            <a:endParaRPr lang="ko-KR" altLang="en-US" dirty="0"/>
          </a:p>
        </p:txBody>
      </p:sp>
      <p:pic>
        <p:nvPicPr>
          <p:cNvPr id="13314" name="Picture 2" descr="웹 브라우저 역사의 10가지 가장 중요한 이정표 - 공개SW 포털">
            <a:extLst>
              <a:ext uri="{FF2B5EF4-FFF2-40B4-BE49-F238E27FC236}">
                <a16:creationId xmlns:a16="http://schemas.microsoft.com/office/drawing/2014/main" id="{71B1B5C1-9E6F-1506-9658-9C5EBC0BC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4710" y="1688726"/>
            <a:ext cx="6742580" cy="4510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0523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EA4612F0-105F-4EC2-C386-64560D3D8B6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5148C28-C847-39FF-84D9-C561D960DB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406" y="391861"/>
            <a:ext cx="7214900" cy="570840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245ECA3-5122-8ADD-E581-ACF76D5091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4039" y="199957"/>
            <a:ext cx="3801005" cy="971686"/>
          </a:xfrm>
          <a:prstGeom prst="rect">
            <a:avLst/>
          </a:prstGeom>
        </p:spPr>
      </p:pic>
      <p:pic>
        <p:nvPicPr>
          <p:cNvPr id="9" name="Picture 2" descr="리더십, 관찰과 피드백으로 시작하라">
            <a:extLst>
              <a:ext uri="{FF2B5EF4-FFF2-40B4-BE49-F238E27FC236}">
                <a16:creationId xmlns:a16="http://schemas.microsoft.com/office/drawing/2014/main" id="{0182BBBD-C449-75F1-B379-193F9E09CF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11" r="13360"/>
          <a:stretch/>
        </p:blipFill>
        <p:spPr bwMode="auto">
          <a:xfrm flipH="1">
            <a:off x="9001958" y="2333383"/>
            <a:ext cx="2601157" cy="2780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5557591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EA4612F0-105F-4EC2-C386-64560D3D8B6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BDFFEB6-BF6F-E550-272F-22572ADE5B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205" y="329940"/>
            <a:ext cx="7537617" cy="597320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D8A69F0-E087-83DE-6283-8B92EA77C8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4039" y="199957"/>
            <a:ext cx="3801005" cy="971686"/>
          </a:xfrm>
          <a:prstGeom prst="rect">
            <a:avLst/>
          </a:prstGeom>
        </p:spPr>
      </p:pic>
      <p:pic>
        <p:nvPicPr>
          <p:cNvPr id="9" name="Picture 2" descr="리더십, 관찰과 피드백으로 시작하라">
            <a:extLst>
              <a:ext uri="{FF2B5EF4-FFF2-40B4-BE49-F238E27FC236}">
                <a16:creationId xmlns:a16="http://schemas.microsoft.com/office/drawing/2014/main" id="{2D092D6D-8CBC-AE91-0FE5-06D1884511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11" r="13360"/>
          <a:stretch/>
        </p:blipFill>
        <p:spPr bwMode="auto">
          <a:xfrm flipH="1">
            <a:off x="9001958" y="2333383"/>
            <a:ext cx="2601157" cy="2780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2414438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EA4612F0-105F-4EC2-C386-64560D3D8B6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6A70CB3-5DB5-96D5-421A-A1456125D9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792" y="367150"/>
            <a:ext cx="8320101" cy="592839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776862C-75C6-144B-E00E-2CE9262FF2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4039" y="199957"/>
            <a:ext cx="3801005" cy="971686"/>
          </a:xfrm>
          <a:prstGeom prst="rect">
            <a:avLst/>
          </a:prstGeom>
        </p:spPr>
      </p:pic>
      <p:pic>
        <p:nvPicPr>
          <p:cNvPr id="8" name="Picture 2" descr="OBG Home - 개비스콘 짤">
            <a:extLst>
              <a:ext uri="{FF2B5EF4-FFF2-40B4-BE49-F238E27FC236}">
                <a16:creationId xmlns:a16="http://schemas.microsoft.com/office/drawing/2014/main" id="{C8AABC93-24B7-FBA3-35E7-525365876B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60" r="19431"/>
          <a:stretch/>
        </p:blipFill>
        <p:spPr bwMode="auto">
          <a:xfrm>
            <a:off x="9076805" y="2051436"/>
            <a:ext cx="2689934" cy="357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1797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037366-7ACB-33F4-7BF8-5FC8DDC2C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Git,</a:t>
            </a:r>
            <a:r>
              <a:rPr lang="en-US" altLang="ko-KR" dirty="0"/>
              <a:t> </a:t>
            </a:r>
            <a:r>
              <a:rPr lang="ko-KR" altLang="en-US" dirty="0" err="1"/>
              <a:t>커밋</a:t>
            </a:r>
            <a:r>
              <a:rPr lang="ko-KR" altLang="en-US" dirty="0"/>
              <a:t> 메시지</a:t>
            </a:r>
            <a:r>
              <a:rPr lang="en-US" altLang="ko-KR" dirty="0"/>
              <a:t>!?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pic>
        <p:nvPicPr>
          <p:cNvPr id="3074" name="Picture 2" descr="기억 짤과 움짤 모음 - 짤봇">
            <a:extLst>
              <a:ext uri="{FF2B5EF4-FFF2-40B4-BE49-F238E27FC236}">
                <a16:creationId xmlns:a16="http://schemas.microsoft.com/office/drawing/2014/main" id="{A43B88DB-F497-C656-39EA-E62FC54C00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061" y="1498939"/>
            <a:ext cx="6287240" cy="4715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1355788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EA4612F0-105F-4EC2-C386-64560D3D8B6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ED243A4-868B-B271-7427-DD551528C3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144" y="434953"/>
            <a:ext cx="8027829" cy="569951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7E52DCF-6978-985E-A0B7-79D087A5CC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4039" y="199957"/>
            <a:ext cx="3801005" cy="971686"/>
          </a:xfrm>
          <a:prstGeom prst="rect">
            <a:avLst/>
          </a:prstGeom>
        </p:spPr>
      </p:pic>
      <p:pic>
        <p:nvPicPr>
          <p:cNvPr id="10" name="Picture 2" descr="리더십, 관찰과 피드백으로 시작하라">
            <a:extLst>
              <a:ext uri="{FF2B5EF4-FFF2-40B4-BE49-F238E27FC236}">
                <a16:creationId xmlns:a16="http://schemas.microsoft.com/office/drawing/2014/main" id="{DAAEC9A3-1900-8792-03C0-47D5A9E555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11" r="13360"/>
          <a:stretch/>
        </p:blipFill>
        <p:spPr bwMode="auto">
          <a:xfrm flipH="1">
            <a:off x="9021908" y="2333383"/>
            <a:ext cx="2601157" cy="2780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1473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EA4612F0-105F-4EC2-C386-64560D3D8B6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8F818E5-D426-2187-2C03-576619D504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160" y="346229"/>
            <a:ext cx="7960458" cy="592140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83BFD27-B544-EE10-46D1-7A828860F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4039" y="199957"/>
            <a:ext cx="3801005" cy="971686"/>
          </a:xfrm>
          <a:prstGeom prst="rect">
            <a:avLst/>
          </a:prstGeom>
        </p:spPr>
      </p:pic>
      <p:pic>
        <p:nvPicPr>
          <p:cNvPr id="10" name="Picture 2" descr="리더십, 관찰과 피드백으로 시작하라">
            <a:extLst>
              <a:ext uri="{FF2B5EF4-FFF2-40B4-BE49-F238E27FC236}">
                <a16:creationId xmlns:a16="http://schemas.microsoft.com/office/drawing/2014/main" id="{6C8E1742-D8EA-0B19-5836-C0D1AF9293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11" r="13360"/>
          <a:stretch/>
        </p:blipFill>
        <p:spPr bwMode="auto">
          <a:xfrm flipH="1">
            <a:off x="9012730" y="2333383"/>
            <a:ext cx="2601157" cy="2780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5477608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EA4612F0-105F-4EC2-C386-64560D3D8B6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8C81C1A-CE28-D082-29B9-B4DBD0A0FC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872" y="204186"/>
            <a:ext cx="8164673" cy="612559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92DC35C-F420-9E44-CF64-AD850E075A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4039" y="199957"/>
            <a:ext cx="3801005" cy="971686"/>
          </a:xfrm>
          <a:prstGeom prst="rect">
            <a:avLst/>
          </a:prstGeom>
        </p:spPr>
      </p:pic>
      <p:pic>
        <p:nvPicPr>
          <p:cNvPr id="9" name="Picture 2" descr="OBG Home - 개비스콘 짤">
            <a:extLst>
              <a:ext uri="{FF2B5EF4-FFF2-40B4-BE49-F238E27FC236}">
                <a16:creationId xmlns:a16="http://schemas.microsoft.com/office/drawing/2014/main" id="{12174257-9139-533C-3203-7C40A8DF3A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60" r="19431"/>
          <a:stretch/>
        </p:blipFill>
        <p:spPr bwMode="auto">
          <a:xfrm>
            <a:off x="9076805" y="2051436"/>
            <a:ext cx="2689934" cy="357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8137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EA4612F0-105F-4EC2-C386-64560D3D8B6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AE2FA5F-A19E-2CF8-07B9-92155344EA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818" y="335132"/>
            <a:ext cx="8412252" cy="618773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266AF97-CC24-711C-150F-F79E2F187B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4039" y="199957"/>
            <a:ext cx="3801005" cy="971686"/>
          </a:xfrm>
          <a:prstGeom prst="rect">
            <a:avLst/>
          </a:prstGeom>
        </p:spPr>
      </p:pic>
      <p:pic>
        <p:nvPicPr>
          <p:cNvPr id="9" name="Picture 2" descr="리더십, 관찰과 피드백으로 시작하라">
            <a:extLst>
              <a:ext uri="{FF2B5EF4-FFF2-40B4-BE49-F238E27FC236}">
                <a16:creationId xmlns:a16="http://schemas.microsoft.com/office/drawing/2014/main" id="{66B5B2FA-7250-3F54-5CE8-8BB51D7BA3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11" r="13360"/>
          <a:stretch/>
        </p:blipFill>
        <p:spPr bwMode="auto">
          <a:xfrm flipH="1">
            <a:off x="9111978" y="2333383"/>
            <a:ext cx="2601157" cy="2780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4167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EA4612F0-105F-4EC2-C386-64560D3D8B6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0846867-4857-4412-A751-C46F59742F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546" y="253934"/>
            <a:ext cx="8440893" cy="610247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AC4244E-2E28-72E3-FACC-3F59924489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4039" y="199957"/>
            <a:ext cx="3801005" cy="971686"/>
          </a:xfrm>
          <a:prstGeom prst="rect">
            <a:avLst/>
          </a:prstGeom>
        </p:spPr>
      </p:pic>
      <p:pic>
        <p:nvPicPr>
          <p:cNvPr id="10" name="Picture 2" descr="리더십, 관찰과 피드백으로 시작하라">
            <a:extLst>
              <a:ext uri="{FF2B5EF4-FFF2-40B4-BE49-F238E27FC236}">
                <a16:creationId xmlns:a16="http://schemas.microsoft.com/office/drawing/2014/main" id="{F174047C-628D-DD1A-1596-5CBF549526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11" r="13360"/>
          <a:stretch/>
        </p:blipFill>
        <p:spPr bwMode="auto">
          <a:xfrm flipH="1">
            <a:off x="9037468" y="2333383"/>
            <a:ext cx="2601157" cy="2780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2290784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EA4612F0-105F-4EC2-C386-64560D3D8B6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9905B99-AE5C-37F6-957E-3C0E21D7E2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230" y="283162"/>
            <a:ext cx="8778378" cy="598447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DEB1094-F5E1-961B-C8F6-5143601645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4039" y="199957"/>
            <a:ext cx="3801005" cy="971686"/>
          </a:xfrm>
          <a:prstGeom prst="rect">
            <a:avLst/>
          </a:prstGeom>
        </p:spPr>
      </p:pic>
      <p:pic>
        <p:nvPicPr>
          <p:cNvPr id="8" name="Picture 2" descr="OBG Home - 개비스콘 짤">
            <a:extLst>
              <a:ext uri="{FF2B5EF4-FFF2-40B4-BE49-F238E27FC236}">
                <a16:creationId xmlns:a16="http://schemas.microsoft.com/office/drawing/2014/main" id="{8716C649-A9EE-0DF5-76D1-5EC09E46AD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60" r="19431"/>
          <a:stretch/>
        </p:blipFill>
        <p:spPr bwMode="auto">
          <a:xfrm>
            <a:off x="9076805" y="2051436"/>
            <a:ext cx="2689934" cy="357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7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AF3555AA-DC8D-3F61-ED01-F0FE852A5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365" y="0"/>
            <a:ext cx="10515600" cy="1325563"/>
          </a:xfrm>
        </p:spPr>
        <p:txBody>
          <a:bodyPr/>
          <a:lstStyle/>
          <a:p>
            <a:r>
              <a:rPr lang="ko-KR" altLang="en-US" dirty="0"/>
              <a:t>탄생</a:t>
            </a:r>
            <a:r>
              <a:rPr lang="en-US" altLang="ko-KR" dirty="0"/>
              <a:t>!</a:t>
            </a:r>
            <a:r>
              <a:rPr lang="ko-KR" altLang="en-US" dirty="0"/>
              <a:t> 인터넷</a:t>
            </a:r>
            <a:r>
              <a:rPr lang="en-US" altLang="ko-KR" dirty="0"/>
              <a:t>(International Network)</a:t>
            </a:r>
            <a:endParaRPr lang="ko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FCF78300-DE9B-C000-E7B4-CAE2875C87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770" y="1325563"/>
            <a:ext cx="10932459" cy="4951693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1973, </a:t>
            </a:r>
            <a:r>
              <a:rPr lang="en-US" altLang="ko-KR" dirty="0">
                <a:solidFill>
                  <a:schemeClr val="accent2"/>
                </a:solidFill>
              </a:rPr>
              <a:t>‘</a:t>
            </a:r>
            <a:r>
              <a:rPr lang="ko-KR" altLang="en-US" dirty="0" err="1">
                <a:solidFill>
                  <a:schemeClr val="accent2"/>
                </a:solidFill>
              </a:rPr>
              <a:t>빈튼</a:t>
            </a:r>
            <a:r>
              <a:rPr lang="ko-KR" altLang="en-US" dirty="0">
                <a:solidFill>
                  <a:schemeClr val="accent2"/>
                </a:solidFill>
              </a:rPr>
              <a:t> </a:t>
            </a:r>
            <a:r>
              <a:rPr lang="ko-KR" altLang="en-US" dirty="0" err="1">
                <a:solidFill>
                  <a:schemeClr val="accent2"/>
                </a:solidFill>
              </a:rPr>
              <a:t>서프</a:t>
            </a:r>
            <a:r>
              <a:rPr lang="en-US" altLang="ko-KR" dirty="0">
                <a:solidFill>
                  <a:schemeClr val="accent2"/>
                </a:solidFill>
              </a:rPr>
              <a:t>’</a:t>
            </a:r>
            <a:r>
              <a:rPr lang="ko-KR" altLang="en-US" dirty="0"/>
              <a:t>와 </a:t>
            </a:r>
            <a:r>
              <a:rPr lang="en-US" altLang="ko-KR" dirty="0">
                <a:solidFill>
                  <a:schemeClr val="accent2"/>
                </a:solidFill>
              </a:rPr>
              <a:t>‘</a:t>
            </a:r>
            <a:r>
              <a:rPr lang="ko-KR" altLang="en-US" dirty="0">
                <a:solidFill>
                  <a:schemeClr val="accent2"/>
                </a:solidFill>
              </a:rPr>
              <a:t>밥 간</a:t>
            </a:r>
            <a:r>
              <a:rPr lang="en-US" altLang="ko-KR" dirty="0">
                <a:solidFill>
                  <a:schemeClr val="accent2"/>
                </a:solidFill>
              </a:rPr>
              <a:t>’</a:t>
            </a:r>
            <a:r>
              <a:rPr lang="ko-KR" altLang="en-US" dirty="0"/>
              <a:t>이 </a:t>
            </a:r>
            <a:r>
              <a:rPr lang="ko-KR" altLang="en-US" dirty="0" err="1"/>
              <a:t>인터네셔널</a:t>
            </a:r>
            <a:r>
              <a:rPr lang="ko-KR" altLang="en-US" dirty="0"/>
              <a:t> 네트워크 발명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1980, </a:t>
            </a:r>
            <a:r>
              <a:rPr lang="ko-KR" altLang="en-US" dirty="0"/>
              <a:t>미국 국방성이 연구용으로 </a:t>
            </a:r>
            <a:r>
              <a:rPr lang="en-US" altLang="ko-KR" dirty="0">
                <a:solidFill>
                  <a:schemeClr val="accent2"/>
                </a:solidFill>
              </a:rPr>
              <a:t>‘ARPA NET’</a:t>
            </a:r>
            <a:r>
              <a:rPr lang="ko-KR" altLang="en-US" dirty="0"/>
              <a:t>을 구축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1983,</a:t>
            </a:r>
            <a:r>
              <a:rPr lang="ko-KR" altLang="en-US" dirty="0"/>
              <a:t> 미국 국방성이 군사용 네트워크는 </a:t>
            </a:r>
            <a:r>
              <a:rPr lang="en-US" altLang="ko-KR" dirty="0">
                <a:solidFill>
                  <a:schemeClr val="accent2"/>
                </a:solidFill>
              </a:rPr>
              <a:t>‘MIL NET’</a:t>
            </a:r>
            <a:r>
              <a:rPr lang="ko-KR" altLang="en-US" dirty="0"/>
              <a:t>으로 분리하여 </a:t>
            </a:r>
            <a:r>
              <a:rPr lang="en-US" altLang="ko-KR" dirty="0">
                <a:solidFill>
                  <a:schemeClr val="accent2"/>
                </a:solidFill>
              </a:rPr>
              <a:t>‘ARPA NET’</a:t>
            </a:r>
            <a:r>
              <a:rPr lang="ko-KR" altLang="en-US" dirty="0"/>
              <a:t>은 민간용으로 사용 시작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1989, </a:t>
            </a:r>
            <a:r>
              <a:rPr lang="en-US" altLang="ko-KR" dirty="0">
                <a:solidFill>
                  <a:schemeClr val="accent2"/>
                </a:solidFill>
              </a:rPr>
              <a:t>‘</a:t>
            </a:r>
            <a:r>
              <a:rPr lang="ko-KR" altLang="en-US" dirty="0">
                <a:solidFill>
                  <a:schemeClr val="accent2"/>
                </a:solidFill>
              </a:rPr>
              <a:t>팀 </a:t>
            </a:r>
            <a:r>
              <a:rPr lang="ko-KR" altLang="en-US" dirty="0" err="1">
                <a:solidFill>
                  <a:schemeClr val="accent2"/>
                </a:solidFill>
              </a:rPr>
              <a:t>버너스리</a:t>
            </a:r>
            <a:r>
              <a:rPr lang="en-US" altLang="ko-KR" dirty="0">
                <a:solidFill>
                  <a:schemeClr val="accent2"/>
                </a:solidFill>
              </a:rPr>
              <a:t>’</a:t>
            </a:r>
            <a:r>
              <a:rPr lang="ko-KR" altLang="en-US" dirty="0"/>
              <a:t>가 월드 와이드 웹의 </a:t>
            </a:r>
            <a:r>
              <a:rPr lang="ko-KR" altLang="en-US" dirty="0">
                <a:solidFill>
                  <a:schemeClr val="accent2"/>
                </a:solidFill>
              </a:rPr>
              <a:t>하이퍼텍스트시스템</a:t>
            </a:r>
            <a:r>
              <a:rPr lang="en-US" altLang="ko-KR" dirty="0">
                <a:solidFill>
                  <a:schemeClr val="accent2"/>
                </a:solidFill>
              </a:rPr>
              <a:t>, URL, HTTP, HTML</a:t>
            </a:r>
            <a:r>
              <a:rPr lang="ko-KR" altLang="en-US" dirty="0"/>
              <a:t>을</a:t>
            </a:r>
            <a:r>
              <a:rPr lang="ko-KR" altLang="en-US" dirty="0">
                <a:solidFill>
                  <a:schemeClr val="accent2"/>
                </a:solidFill>
              </a:rPr>
              <a:t> </a:t>
            </a:r>
            <a:r>
              <a:rPr lang="ko-KR" altLang="en-US" dirty="0"/>
              <a:t>설계 및 개발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1993, HTML 1.0 </a:t>
            </a:r>
            <a:r>
              <a:rPr lang="ko-KR" altLang="en-US" dirty="0"/>
              <a:t>발표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>
                <a:hlinkClick r:id="rId2"/>
              </a:rPr>
              <a:t>https://www.w3.org/Protocols/HTTP/AsImplemented.html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8138384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037366-7ACB-33F4-7BF8-5FC8DDC2C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Git,</a:t>
            </a:r>
            <a:r>
              <a:rPr lang="en-US" altLang="ko-KR" dirty="0"/>
              <a:t> </a:t>
            </a:r>
            <a:r>
              <a:rPr lang="ko-KR" altLang="en-US" dirty="0"/>
              <a:t>커밋하기</a:t>
            </a:r>
            <a:r>
              <a:rPr lang="en-US" altLang="ko-KR" dirty="0"/>
              <a:t> </a:t>
            </a:r>
            <a:r>
              <a:rPr lang="en-US" altLang="ko-KR" dirty="0">
                <a:solidFill>
                  <a:schemeClr val="accent2"/>
                </a:solidFill>
              </a:rPr>
              <a:t>on CLI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93294D-542D-D2B3-B83D-8143B136B4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0070C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git status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Untracked files?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git add </a:t>
            </a:r>
            <a:r>
              <a:rPr lang="ko-KR" altLang="en-US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가 추천 되네요</a:t>
            </a:r>
            <a:r>
              <a:rPr lang="en-US" altLang="ko-KR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0070C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git add</a:t>
            </a:r>
            <a:r>
              <a:rPr lang="ko-KR" altLang="en-US" dirty="0">
                <a:solidFill>
                  <a:srgbClr val="0070C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 </a:t>
            </a:r>
            <a:r>
              <a:rPr lang="en-US" altLang="ko-KR" dirty="0">
                <a:solidFill>
                  <a:srgbClr val="0070C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0070C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git status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0070C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git</a:t>
            </a:r>
            <a:r>
              <a:rPr lang="ko-KR" altLang="en-US" dirty="0">
                <a:solidFill>
                  <a:srgbClr val="0070C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 </a:t>
            </a:r>
            <a:r>
              <a:rPr lang="en-US" altLang="ko-KR" dirty="0">
                <a:solidFill>
                  <a:srgbClr val="0070C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commit -m </a:t>
            </a:r>
            <a:r>
              <a:rPr lang="en-US" altLang="ko-KR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“</a:t>
            </a:r>
            <a:r>
              <a:rPr lang="ko-KR" altLang="en-US" dirty="0" err="1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커밋</a:t>
            </a:r>
            <a:r>
              <a:rPr lang="ko-KR" altLang="en-US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 </a:t>
            </a:r>
            <a:r>
              <a:rPr lang="ko-KR" altLang="en-US" dirty="0" err="1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메세지</a:t>
            </a:r>
            <a:r>
              <a:rPr lang="en-US" altLang="ko-KR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”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0070C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git log</a:t>
            </a:r>
          </a:p>
          <a:p>
            <a:pPr>
              <a:lnSpc>
                <a:spcPct val="150000"/>
              </a:lnSpc>
            </a:pPr>
            <a:endParaRPr lang="en-US" altLang="ko-KR" dirty="0"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55594194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6DEB6E3-72F7-F3B4-47FD-8B2EAC6DCB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988" y="1562272"/>
            <a:ext cx="6484616" cy="4496632"/>
          </a:xfrm>
          <a:prstGeom prst="rect">
            <a:avLst/>
          </a:prstGeom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860FE2DA-1E97-AD94-C6B7-81CE7B4CA8D1}"/>
              </a:ext>
            </a:extLst>
          </p:cNvPr>
          <p:cNvSpPr/>
          <p:nvPr/>
        </p:nvSpPr>
        <p:spPr>
          <a:xfrm rot="12019861">
            <a:off x="1990143" y="4717014"/>
            <a:ext cx="640328" cy="57150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5C38A831-93AE-A7F2-DE87-42C997E6F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Git,</a:t>
            </a:r>
            <a:r>
              <a:rPr lang="en-US" altLang="ko-KR" dirty="0"/>
              <a:t> </a:t>
            </a:r>
            <a:r>
              <a:rPr lang="ko-KR" altLang="en-US" dirty="0">
                <a:solidFill>
                  <a:srgbClr val="0070C0"/>
                </a:solidFill>
              </a:rPr>
              <a:t>커밋</a:t>
            </a:r>
            <a:r>
              <a:rPr lang="ko-KR" altLang="en-US" dirty="0"/>
              <a:t>하기</a:t>
            </a:r>
            <a:r>
              <a:rPr lang="en-US" altLang="ko-KR" dirty="0"/>
              <a:t> </a:t>
            </a:r>
            <a:r>
              <a:rPr lang="en-US" altLang="ko-KR" dirty="0">
                <a:solidFill>
                  <a:schemeClr val="accent2"/>
                </a:solidFill>
              </a:rPr>
              <a:t>on GUI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0418C303-DE47-D52B-7B1F-3DA6038DB0E4}"/>
              </a:ext>
            </a:extLst>
          </p:cNvPr>
          <p:cNvSpPr/>
          <p:nvPr/>
        </p:nvSpPr>
        <p:spPr>
          <a:xfrm rot="12019861">
            <a:off x="1990142" y="5732444"/>
            <a:ext cx="640328" cy="57150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045756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6F7DB6-1502-8664-2A4A-1D3A995EB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  <a:r>
              <a:rPr lang="en-US" altLang="ko-KR" dirty="0"/>
              <a:t>, </a:t>
            </a:r>
            <a:r>
              <a:rPr lang="ko-KR" altLang="en-US" dirty="0"/>
              <a:t>깃 </a:t>
            </a:r>
            <a:r>
              <a:rPr lang="ko-KR" altLang="en-US" dirty="0" err="1"/>
              <a:t>커밋</a:t>
            </a:r>
            <a:r>
              <a:rPr lang="ko-KR" altLang="en-US" dirty="0"/>
              <a:t> 연습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B1CBABA-2ED1-A9AA-6850-4C7256D463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깃 </a:t>
            </a:r>
            <a:r>
              <a:rPr lang="ko-KR" altLang="en-US" dirty="0" err="1"/>
              <a:t>커밋을</a:t>
            </a:r>
            <a:r>
              <a:rPr lang="ko-KR" altLang="en-US" dirty="0"/>
              <a:t> 위한 빈 폴더 만들기</a:t>
            </a:r>
            <a:endParaRPr lang="en-US" altLang="ko-KR" dirty="0"/>
          </a:p>
          <a:p>
            <a:r>
              <a:rPr lang="ko-KR" altLang="en-US" dirty="0"/>
              <a:t>해당 폴더에 </a:t>
            </a:r>
            <a:r>
              <a:rPr lang="en-US" altLang="ko-KR" dirty="0"/>
              <a:t>index.html </a:t>
            </a:r>
            <a:r>
              <a:rPr lang="ko-KR" altLang="en-US" dirty="0"/>
              <a:t>파일 생성</a:t>
            </a:r>
            <a:endParaRPr lang="en-US" altLang="ko-KR" dirty="0"/>
          </a:p>
          <a:p>
            <a:r>
              <a:rPr lang="ko-KR" altLang="en-US" dirty="0"/>
              <a:t>해당 내역 커밋하기</a:t>
            </a:r>
            <a:r>
              <a:rPr lang="en-US" altLang="ko-KR" dirty="0"/>
              <a:t>(by CLI)</a:t>
            </a:r>
          </a:p>
          <a:p>
            <a:r>
              <a:rPr lang="ko-KR" altLang="en-US" dirty="0"/>
              <a:t>해당 폴더에 </a:t>
            </a:r>
            <a:r>
              <a:rPr lang="en-US" altLang="ko-KR" dirty="0"/>
              <a:t>test.html </a:t>
            </a:r>
            <a:r>
              <a:rPr lang="ko-KR" altLang="en-US" dirty="0"/>
              <a:t>파일 생성</a:t>
            </a:r>
            <a:endParaRPr lang="en-US" altLang="ko-KR" dirty="0"/>
          </a:p>
          <a:p>
            <a:r>
              <a:rPr lang="ko-KR" altLang="en-US" dirty="0"/>
              <a:t>해당 내역 커밋하기</a:t>
            </a:r>
            <a:r>
              <a:rPr lang="en-US" altLang="ko-KR" dirty="0"/>
              <a:t>(by CLI)</a:t>
            </a:r>
          </a:p>
          <a:p>
            <a:r>
              <a:rPr lang="ko-KR" altLang="en-US" dirty="0"/>
              <a:t>각각의 파일을 수정하고 커밋하기</a:t>
            </a:r>
            <a:r>
              <a:rPr lang="en-US" altLang="ko-KR" dirty="0"/>
              <a:t>(by CLI)</a:t>
            </a:r>
          </a:p>
          <a:p>
            <a:r>
              <a:rPr lang="ko-KR" altLang="en-US" dirty="0"/>
              <a:t>같은 작업을 깃 허브 데스크탑으로도 수행</a:t>
            </a:r>
            <a:r>
              <a:rPr lang="en-US" altLang="ko-KR" dirty="0"/>
              <a:t> (</a:t>
            </a:r>
            <a:r>
              <a:rPr lang="ko-KR" altLang="en-US" dirty="0"/>
              <a:t>별도의 폴더 생성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31417910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2030944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Push!?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43157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윈도우 바이러스 제거하는 방법 : 네이버 블로그">
            <a:extLst>
              <a:ext uri="{FF2B5EF4-FFF2-40B4-BE49-F238E27FC236}">
                <a16:creationId xmlns:a16="http://schemas.microsoft.com/office/drawing/2014/main" id="{AA331FBC-E35D-3E86-CEB1-58FB947E70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040" y="426960"/>
            <a:ext cx="5336960" cy="3002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역대 최악의 세계 10대 컴퓨터 바이러스">
            <a:extLst>
              <a:ext uri="{FF2B5EF4-FFF2-40B4-BE49-F238E27FC236}">
                <a16:creationId xmlns:a16="http://schemas.microsoft.com/office/drawing/2014/main" id="{F2CDD963-CF00-14AD-6F78-91170654E3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5451" y="1246943"/>
            <a:ext cx="4867275" cy="281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샷건(신조어) (r128 판) - 나무위키">
            <a:extLst>
              <a:ext uri="{FF2B5EF4-FFF2-40B4-BE49-F238E27FC236}">
                <a16:creationId xmlns:a16="http://schemas.microsoft.com/office/drawing/2014/main" id="{D7ADB696-E44D-D453-E68B-AB6425D9B7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4349" y="2757903"/>
            <a:ext cx="5888299" cy="3925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1555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클라우드 서비스의 빠른 성장과 시사점 - Ericssion-LG Enterprise">
            <a:extLst>
              <a:ext uri="{FF2B5EF4-FFF2-40B4-BE49-F238E27FC236}">
                <a16:creationId xmlns:a16="http://schemas.microsoft.com/office/drawing/2014/main" id="{DA71CA50-85A4-4965-619E-587A4C965A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381000"/>
            <a:ext cx="9144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892679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GitHub] GitHub 정리하기">
            <a:extLst>
              <a:ext uri="{FF2B5EF4-FFF2-40B4-BE49-F238E27FC236}">
                <a16:creationId xmlns:a16="http://schemas.microsoft.com/office/drawing/2014/main" id="{82F5E462-6EF9-A6B2-AB8C-084CEC22C3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81000"/>
            <a:ext cx="12192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3438403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EA4612F0-105F-4EC2-C386-64560D3D8B6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E39EC81-92E7-17CB-F4B5-56533FF14E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1839" y="802417"/>
            <a:ext cx="2648320" cy="866896"/>
          </a:xfrm>
          <a:prstGeom prst="rect">
            <a:avLst/>
          </a:prstGeom>
        </p:spPr>
      </p:pic>
      <p:sp>
        <p:nvSpPr>
          <p:cNvPr id="7" name="구름 6">
            <a:extLst>
              <a:ext uri="{FF2B5EF4-FFF2-40B4-BE49-F238E27FC236}">
                <a16:creationId xmlns:a16="http://schemas.microsoft.com/office/drawing/2014/main" id="{683423BF-4585-F5B7-55ED-1D0F6704A923}"/>
              </a:ext>
            </a:extLst>
          </p:cNvPr>
          <p:cNvSpPr/>
          <p:nvPr/>
        </p:nvSpPr>
        <p:spPr>
          <a:xfrm>
            <a:off x="3845016" y="2466960"/>
            <a:ext cx="4806765" cy="3083185"/>
          </a:xfrm>
          <a:prstGeom prst="cloud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40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원격 저장소</a:t>
            </a:r>
            <a:endParaRPr lang="en-US" altLang="ko-KR" sz="4000" b="1"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40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(Repository)</a:t>
            </a:r>
            <a:endParaRPr lang="ko-KR" altLang="en-US" sz="4000" b="1"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10327319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EA4612F0-105F-4EC2-C386-64560D3D8B6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7150D9D-67EC-D7FB-CD56-9C9A6641DA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849" y="1502446"/>
            <a:ext cx="6659328" cy="449885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D3C0C9C-114F-66C7-35E1-F91CF0DBB4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6909" y="218233"/>
            <a:ext cx="3801005" cy="97168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5326BAC-62B3-F511-2B7F-837A62B186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86386" y="323023"/>
            <a:ext cx="2648320" cy="866896"/>
          </a:xfrm>
          <a:prstGeom prst="rect">
            <a:avLst/>
          </a:prstGeom>
        </p:spPr>
      </p:pic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D4F8C20E-CB7B-EE42-8E0A-D80465D2A094}"/>
              </a:ext>
            </a:extLst>
          </p:cNvPr>
          <p:cNvSpPr/>
          <p:nvPr/>
        </p:nvSpPr>
        <p:spPr>
          <a:xfrm>
            <a:off x="6764358" y="2708188"/>
            <a:ext cx="1784839" cy="1441624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구름 10">
            <a:extLst>
              <a:ext uri="{FF2B5EF4-FFF2-40B4-BE49-F238E27FC236}">
                <a16:creationId xmlns:a16="http://schemas.microsoft.com/office/drawing/2014/main" id="{C6C8C29F-C29F-C8E6-F8E6-DDEAA13C3B44}"/>
              </a:ext>
            </a:extLst>
          </p:cNvPr>
          <p:cNvSpPr/>
          <p:nvPr/>
        </p:nvSpPr>
        <p:spPr>
          <a:xfrm>
            <a:off x="9286781" y="2228706"/>
            <a:ext cx="2247529" cy="1441624"/>
          </a:xfrm>
          <a:prstGeom prst="cloud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원격 저장소</a:t>
            </a:r>
            <a:endParaRPr lang="en-US" altLang="ko-KR" b="1"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(Repository)</a:t>
            </a:r>
            <a:endParaRPr lang="ko-KR" altLang="en-US" b="1"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73597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EA4612F0-105F-4EC2-C386-64560D3D8B6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D3C0C9C-114F-66C7-35E1-F91CF0DBB4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2621" y="270628"/>
            <a:ext cx="3801005" cy="97168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5326BAC-62B3-F511-2B7F-837A62B186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6386" y="323023"/>
            <a:ext cx="2648320" cy="866896"/>
          </a:xfrm>
          <a:prstGeom prst="rect">
            <a:avLst/>
          </a:prstGeom>
        </p:spPr>
      </p:pic>
      <p:sp>
        <p:nvSpPr>
          <p:cNvPr id="11" name="구름 10">
            <a:extLst>
              <a:ext uri="{FF2B5EF4-FFF2-40B4-BE49-F238E27FC236}">
                <a16:creationId xmlns:a16="http://schemas.microsoft.com/office/drawing/2014/main" id="{C6C8C29F-C29F-C8E6-F8E6-DDEAA13C3B44}"/>
              </a:ext>
            </a:extLst>
          </p:cNvPr>
          <p:cNvSpPr/>
          <p:nvPr/>
        </p:nvSpPr>
        <p:spPr>
          <a:xfrm>
            <a:off x="9286781" y="2228706"/>
            <a:ext cx="2247529" cy="1441624"/>
          </a:xfrm>
          <a:prstGeom prst="cloud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원격 저장소</a:t>
            </a:r>
            <a:endParaRPr lang="en-US" altLang="ko-KR" b="1"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(Repository)</a:t>
            </a:r>
            <a:endParaRPr lang="ko-KR" altLang="en-US" b="1"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0E42C38-51D7-FF1E-4AAE-0FB2E76035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467" y="1517800"/>
            <a:ext cx="6760007" cy="4790204"/>
          </a:xfrm>
          <a:prstGeom prst="rect">
            <a:avLst/>
          </a:prstGeom>
        </p:spPr>
      </p:pic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D4F8C20E-CB7B-EE42-8E0A-D80465D2A094}"/>
              </a:ext>
            </a:extLst>
          </p:cNvPr>
          <p:cNvSpPr/>
          <p:nvPr/>
        </p:nvSpPr>
        <p:spPr>
          <a:xfrm>
            <a:off x="6936523" y="2708188"/>
            <a:ext cx="1784839" cy="1441624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E27D684-5557-A84B-9E37-6DB251006C60}"/>
              </a:ext>
            </a:extLst>
          </p:cNvPr>
          <p:cNvSpPr/>
          <p:nvPr/>
        </p:nvSpPr>
        <p:spPr>
          <a:xfrm>
            <a:off x="6802761" y="4181827"/>
            <a:ext cx="701336" cy="1441624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A505D133-2CEA-9D69-BBBA-B46A68106926}"/>
              </a:ext>
            </a:extLst>
          </p:cNvPr>
          <p:cNvGrpSpPr/>
          <p:nvPr/>
        </p:nvGrpSpPr>
        <p:grpSpPr>
          <a:xfrm>
            <a:off x="8912335" y="3798102"/>
            <a:ext cx="3184414" cy="2509902"/>
            <a:chOff x="8912335" y="3798102"/>
            <a:chExt cx="3184414" cy="2509902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B7B33D94-D85F-348B-54AA-08F9847F8B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6368" t="47603"/>
            <a:stretch/>
          </p:blipFill>
          <p:spPr>
            <a:xfrm>
              <a:off x="8912335" y="3798102"/>
              <a:ext cx="2949524" cy="2509902"/>
            </a:xfrm>
            <a:prstGeom prst="rect">
              <a:avLst/>
            </a:prstGeom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0BB7B20-4604-F7D6-8F04-D05A49DD4AD8}"/>
                </a:ext>
              </a:extLst>
            </p:cNvPr>
            <p:cNvSpPr/>
            <p:nvPr/>
          </p:nvSpPr>
          <p:spPr>
            <a:xfrm>
              <a:off x="11545272" y="3974857"/>
              <a:ext cx="551477" cy="1441624"/>
            </a:xfrm>
            <a:prstGeom prst="rect">
              <a:avLst/>
            </a:prstGeom>
            <a:solidFill>
              <a:srgbClr val="F4F4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564380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3AE335B3-203D-98D2-F6E3-B4B63BB566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44625"/>
            <a:ext cx="12192000" cy="396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A9A7BB26-BF2F-A234-74A9-C52190B05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365" y="0"/>
            <a:ext cx="10515600" cy="1325563"/>
          </a:xfrm>
        </p:spPr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HTTP</a:t>
            </a:r>
            <a:r>
              <a:rPr lang="en-US" altLang="ko-KR" dirty="0"/>
              <a:t>(Hyper Text Transfer Protocol)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67025864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D279C7-1620-1918-6D25-12B1CE640D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Push</a:t>
            </a:r>
            <a:r>
              <a:rPr lang="en-US" altLang="ko-KR" dirty="0"/>
              <a:t>, </a:t>
            </a:r>
            <a:r>
              <a:rPr lang="ko-KR" altLang="en-US" dirty="0"/>
              <a:t>온라인에 깃을 저장하자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73A827B-440D-32EC-BDA0-9A72BCA3A7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3122" y="1328390"/>
            <a:ext cx="7208668" cy="5529609"/>
          </a:xfrm>
        </p:spPr>
        <p:txBody>
          <a:bodyPr/>
          <a:lstStyle/>
          <a:p>
            <a:r>
              <a:rPr lang="en-US" altLang="ko-KR" dirty="0"/>
              <a:t>Commit </a:t>
            </a:r>
            <a:r>
              <a:rPr lang="ko-KR" altLang="en-US" dirty="0"/>
              <a:t>은 여러분의 컴퓨터에서만 일어나는 일입니다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온라인에 해당 내역을 올리지 않으면 </a:t>
            </a:r>
            <a:r>
              <a:rPr lang="en-US" altLang="ko-KR" dirty="0" err="1"/>
              <a:t>github</a:t>
            </a:r>
            <a:r>
              <a:rPr lang="ko-KR" altLang="en-US" dirty="0"/>
              <a:t>은 아무것도 모르는 거죠</a:t>
            </a:r>
          </a:p>
        </p:txBody>
      </p:sp>
      <p:pic>
        <p:nvPicPr>
          <p:cNvPr id="4098" name="Picture 2" descr="모르는데 어떻게 가요? - Home | Facebook">
            <a:extLst>
              <a:ext uri="{FF2B5EF4-FFF2-40B4-BE49-F238E27FC236}">
                <a16:creationId xmlns:a16="http://schemas.microsoft.com/office/drawing/2014/main" id="{89664B22-432E-2B03-5FEC-822E234519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197" y="1530751"/>
            <a:ext cx="3689851" cy="429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046558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D279C7-1620-1918-6D25-12B1CE640D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Push</a:t>
            </a:r>
            <a:r>
              <a:rPr lang="en-US" altLang="ko-KR" dirty="0"/>
              <a:t>, </a:t>
            </a:r>
            <a:r>
              <a:rPr lang="ko-KR" altLang="en-US" dirty="0"/>
              <a:t>온라인에 깃을 저장하자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73A827B-440D-32EC-BDA0-9A72BCA3A7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9" y="1328390"/>
            <a:ext cx="11260802" cy="5529609"/>
          </a:xfrm>
        </p:spPr>
        <p:txBody>
          <a:bodyPr/>
          <a:lstStyle/>
          <a:p>
            <a:r>
              <a:rPr lang="en-US" altLang="ko-KR" dirty="0" err="1"/>
              <a:t>Github</a:t>
            </a:r>
            <a:r>
              <a:rPr lang="ko-KR" altLang="en-US" dirty="0"/>
              <a:t>에 여러분의 </a:t>
            </a:r>
            <a:r>
              <a:rPr lang="ko-KR" altLang="en-US" dirty="0" err="1"/>
              <a:t>커밋</a:t>
            </a:r>
            <a:r>
              <a:rPr lang="ko-KR" altLang="en-US" dirty="0"/>
              <a:t> 내역을 올리려면 반드시 </a:t>
            </a:r>
            <a:r>
              <a:rPr lang="en-US" altLang="ko-KR" dirty="0"/>
              <a:t>push</a:t>
            </a:r>
            <a:r>
              <a:rPr lang="ko-KR" altLang="en-US" dirty="0"/>
              <a:t>를 해주어야 합니다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Git</a:t>
            </a:r>
            <a:r>
              <a:rPr lang="ko-KR" altLang="en-US" dirty="0"/>
              <a:t>이 관리하는 폴더 하나</a:t>
            </a:r>
            <a:r>
              <a:rPr lang="en-US" altLang="ko-KR" dirty="0"/>
              <a:t>(=</a:t>
            </a:r>
            <a:r>
              <a:rPr lang="ko-KR" altLang="en-US" dirty="0"/>
              <a:t>프로젝트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en-US" altLang="ko-KR" dirty="0" err="1">
                <a:sym typeface="Wingdings" panose="05000000000000000000" pitchFamily="2" charset="2"/>
              </a:rPr>
              <a:t>github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 err="1">
                <a:sym typeface="Wingdings" panose="05000000000000000000" pitchFamily="2" charset="2"/>
              </a:rPr>
              <a:t>리포지토리</a:t>
            </a:r>
            <a:r>
              <a:rPr lang="ko-KR" altLang="en-US" dirty="0">
                <a:sym typeface="Wingdings" panose="05000000000000000000" pitchFamily="2" charset="2"/>
              </a:rPr>
              <a:t> 하나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두 개를 하나에 올리면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코드의 변화를 추적하는 깃의 특성상 황당하겠죠</a:t>
            </a:r>
            <a:r>
              <a:rPr lang="en-US" altLang="ko-KR" dirty="0">
                <a:sym typeface="Wingdings" panose="05000000000000000000" pitchFamily="2" charset="2"/>
              </a:rPr>
              <a:t>?</a:t>
            </a: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자동차 </a:t>
            </a:r>
            <a:r>
              <a:rPr lang="en-US" altLang="ko-KR" dirty="0">
                <a:sym typeface="Wingdings" panose="05000000000000000000" pitchFamily="2" charset="2"/>
              </a:rPr>
              <a:t>2</a:t>
            </a:r>
            <a:r>
              <a:rPr lang="ko-KR" altLang="en-US" dirty="0">
                <a:sym typeface="Wingdings" panose="05000000000000000000" pitchFamily="2" charset="2"/>
              </a:rPr>
              <a:t>대의 블랙 박스를 하나의 블랙 박스에 넣는 것과 비슷합니다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29213381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037366-7ACB-33F4-7BF8-5FC8DDC2C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Github</a:t>
            </a:r>
            <a:r>
              <a:rPr lang="en-US" altLang="ko-KR" dirty="0"/>
              <a:t> </a:t>
            </a:r>
            <a:r>
              <a:rPr lang="ko-KR" altLang="en-US" dirty="0"/>
              <a:t>에 올리기</a:t>
            </a:r>
            <a:r>
              <a:rPr lang="en-US" altLang="ko-KR" dirty="0"/>
              <a:t>! – Repo </a:t>
            </a:r>
            <a:r>
              <a:rPr lang="ko-KR" altLang="en-US" dirty="0"/>
              <a:t>생성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EE5C1C9-FFED-042A-6DB1-EF7866D0A2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236" y="1428471"/>
            <a:ext cx="3286584" cy="4001058"/>
          </a:xfrm>
          <a:prstGeom prst="rect">
            <a:avLst/>
          </a:prstGeom>
        </p:spPr>
      </p:pic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7C573892-8656-71B3-E83A-2176D189BE91}"/>
              </a:ext>
            </a:extLst>
          </p:cNvPr>
          <p:cNvSpPr/>
          <p:nvPr/>
        </p:nvSpPr>
        <p:spPr>
          <a:xfrm rot="12019861">
            <a:off x="2161037" y="3313462"/>
            <a:ext cx="640328" cy="57150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C871C34-8041-2A46-B81C-0C1FF33D86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9184" y="1428471"/>
            <a:ext cx="7754432" cy="3277057"/>
          </a:xfrm>
          <a:prstGeom prst="rect">
            <a:avLst/>
          </a:prstGeom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6B36EBDE-F064-D4FA-3549-D0214D087F1F}"/>
              </a:ext>
            </a:extLst>
          </p:cNvPr>
          <p:cNvSpPr/>
          <p:nvPr/>
        </p:nvSpPr>
        <p:spPr>
          <a:xfrm rot="12019861">
            <a:off x="7114038" y="2934274"/>
            <a:ext cx="640328" cy="57150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3490421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037366-7ACB-33F4-7BF8-5FC8DDC2C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Github</a:t>
            </a:r>
            <a:r>
              <a:rPr lang="en-US" altLang="ko-KR" dirty="0"/>
              <a:t> </a:t>
            </a:r>
            <a:r>
              <a:rPr lang="ko-KR" altLang="en-US" dirty="0"/>
              <a:t>에 올리기</a:t>
            </a:r>
            <a:r>
              <a:rPr lang="en-US" altLang="ko-KR" dirty="0"/>
              <a:t>! – </a:t>
            </a:r>
            <a:r>
              <a:rPr lang="ko-KR" altLang="en-US" dirty="0"/>
              <a:t>안내 따라하기</a:t>
            </a:r>
            <a:r>
              <a:rPr lang="en-US" altLang="ko-KR" dirty="0"/>
              <a:t>!</a:t>
            </a:r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A3A4230-FDF2-D91D-27DD-250357746D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386" y="1395730"/>
            <a:ext cx="11479227" cy="3639058"/>
          </a:xfrm>
          <a:prstGeom prst="rect">
            <a:avLst/>
          </a:prstGeom>
        </p:spPr>
      </p:pic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4C9FF262-DC5D-B889-B0C9-3420E0DAB6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5257800"/>
            <a:ext cx="11260802" cy="160019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상황에 맞는 코드를 복사해서 </a:t>
            </a:r>
            <a:r>
              <a:rPr lang="en-US" altLang="ko-KR" dirty="0" err="1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Vscode</a:t>
            </a:r>
            <a:r>
              <a:rPr lang="en-US" altLang="ko-KR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 </a:t>
            </a:r>
            <a:r>
              <a:rPr lang="ko-KR" altLang="en-US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에 붙여 넣기</a:t>
            </a:r>
            <a:r>
              <a:rPr lang="en-US" altLang="ko-KR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638258324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037366-7ACB-33F4-7BF8-5FC8DDC2C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Github</a:t>
            </a:r>
            <a:r>
              <a:rPr lang="en-US" altLang="ko-KR" dirty="0"/>
              <a:t> </a:t>
            </a:r>
            <a:r>
              <a:rPr lang="ko-KR" altLang="en-US" dirty="0"/>
              <a:t>에 올리기</a:t>
            </a:r>
            <a:r>
              <a:rPr lang="en-US" altLang="ko-KR" dirty="0"/>
              <a:t>!(Push)</a:t>
            </a:r>
            <a:r>
              <a:rPr lang="ko-KR" altLang="en-US" dirty="0"/>
              <a:t> </a:t>
            </a: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4C9FF262-DC5D-B889-B0C9-3420E0DAB6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333999"/>
          </a:xfrm>
        </p:spPr>
        <p:txBody>
          <a:bodyPr>
            <a:normAutofit fontScale="92500"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accent1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echo "# ss" &gt;&gt; README.md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accent1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git </a:t>
            </a:r>
            <a:r>
              <a:rPr lang="en-US" altLang="ko-KR" dirty="0" err="1">
                <a:solidFill>
                  <a:schemeClr val="accent1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init</a:t>
            </a:r>
            <a:endParaRPr lang="en-US" altLang="ko-KR" dirty="0">
              <a:solidFill>
                <a:schemeClr val="accent1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accent1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git add .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accent1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git commit -m </a:t>
            </a:r>
            <a:r>
              <a:rPr lang="en-US" altLang="ko-KR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“</a:t>
            </a:r>
            <a:r>
              <a:rPr lang="ko-KR" altLang="en-US" dirty="0" err="1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커밋</a:t>
            </a:r>
            <a:r>
              <a:rPr lang="ko-KR" altLang="en-US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 </a:t>
            </a:r>
            <a:r>
              <a:rPr lang="ko-KR" altLang="en-US" dirty="0" err="1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메세지</a:t>
            </a:r>
            <a:r>
              <a:rPr lang="en-US" altLang="ko-KR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"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accent1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git branch -M main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accent1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git remote add origin </a:t>
            </a:r>
            <a:r>
              <a:rPr lang="en-US" altLang="ko-KR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https://github.com/TetzSpreatics/ss.git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accent1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git push -u origin main</a:t>
            </a:r>
          </a:p>
        </p:txBody>
      </p:sp>
    </p:spTree>
    <p:extLst>
      <p:ext uri="{BB962C8B-B14F-4D97-AF65-F5344CB8AC3E}">
        <p14:creationId xmlns:p14="http://schemas.microsoft.com/office/powerpoint/2010/main" val="278857977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E640EF5-B6C6-18CF-E307-287C12D3FB97}"/>
              </a:ext>
            </a:extLst>
          </p:cNvPr>
          <p:cNvSpPr txBox="1"/>
          <p:nvPr/>
        </p:nvSpPr>
        <p:spPr>
          <a:xfrm>
            <a:off x="0" y="835336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문제 사항 처리</a:t>
            </a:r>
          </a:p>
        </p:txBody>
      </p:sp>
    </p:spTree>
    <p:extLst>
      <p:ext uri="{BB962C8B-B14F-4D97-AF65-F5344CB8AC3E}">
        <p14:creationId xmlns:p14="http://schemas.microsoft.com/office/powerpoint/2010/main" val="1612404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A1C053-9A01-A375-E7C5-AC7D74033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Access Token </a:t>
            </a:r>
            <a:r>
              <a:rPr lang="ko-KR" altLang="en-US" dirty="0"/>
              <a:t>발행</a:t>
            </a:r>
            <a:r>
              <a:rPr lang="en-US" altLang="ko-KR" dirty="0"/>
              <a:t>!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201912E-53DC-5A93-DF55-009923F61E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900" y="1325563"/>
            <a:ext cx="1962424" cy="526806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1B7C458-A4B5-46E0-198C-B5CA2CF5D0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7101" y="1325563"/>
            <a:ext cx="3038899" cy="167663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8686A24-1A45-FCF6-D230-6C30C96492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7101" y="3429000"/>
            <a:ext cx="2962688" cy="120984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6F4B1EC-2835-0873-4377-A751A020428D}"/>
              </a:ext>
            </a:extLst>
          </p:cNvPr>
          <p:cNvSpPr txBox="1"/>
          <p:nvPr/>
        </p:nvSpPr>
        <p:spPr>
          <a:xfrm>
            <a:off x="6580777" y="1325563"/>
            <a:ext cx="3393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토큰 저장해 두기</a:t>
            </a:r>
            <a:r>
              <a:rPr lang="en-US" altLang="ko-KR" sz="32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!</a:t>
            </a:r>
            <a:endParaRPr lang="ko-KR" altLang="en-US" sz="3200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69392858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9D74693-4A18-D5FC-5D4C-6350768614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097" y="979213"/>
            <a:ext cx="11145805" cy="3934374"/>
          </a:xfrm>
          <a:prstGeom prst="rect">
            <a:avLst/>
          </a:prstGeom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68FAA63E-4C90-00B2-1736-6249AE2411FE}"/>
              </a:ext>
            </a:extLst>
          </p:cNvPr>
          <p:cNvSpPr/>
          <p:nvPr/>
        </p:nvSpPr>
        <p:spPr>
          <a:xfrm rot="12019861">
            <a:off x="2021339" y="3039837"/>
            <a:ext cx="640328" cy="57150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006C55EA-0678-57B3-5A96-9BB2B560E948}"/>
              </a:ext>
            </a:extLst>
          </p:cNvPr>
          <p:cNvSpPr/>
          <p:nvPr/>
        </p:nvSpPr>
        <p:spPr>
          <a:xfrm rot="12019861">
            <a:off x="10200138" y="1854774"/>
            <a:ext cx="640328" cy="57150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8759175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EB71326-3438-2B6E-7E26-FA5EDB80DD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928" y="534835"/>
            <a:ext cx="4610743" cy="2181529"/>
          </a:xfrm>
          <a:prstGeom prst="rect">
            <a:avLst/>
          </a:prstGeom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FCEB5291-F585-4244-A380-32C4B544E440}"/>
              </a:ext>
            </a:extLst>
          </p:cNvPr>
          <p:cNvSpPr/>
          <p:nvPr/>
        </p:nvSpPr>
        <p:spPr>
          <a:xfrm rot="12019861">
            <a:off x="3380238" y="1892874"/>
            <a:ext cx="640328" cy="57150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8828176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6D78D0D-810F-88AD-1D74-EE7F31DD32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273" y="391717"/>
            <a:ext cx="7725853" cy="5668166"/>
          </a:xfrm>
          <a:prstGeom prst="rect">
            <a:avLst/>
          </a:prstGeom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B46DEEE9-B8FF-CC93-B95D-E224CCF2F36E}"/>
              </a:ext>
            </a:extLst>
          </p:cNvPr>
          <p:cNvSpPr/>
          <p:nvPr/>
        </p:nvSpPr>
        <p:spPr>
          <a:xfrm rot="12019861">
            <a:off x="4701036" y="1918274"/>
            <a:ext cx="640328" cy="57150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056DDE2B-8030-D56F-CD18-E1BE28025D91}"/>
              </a:ext>
            </a:extLst>
          </p:cNvPr>
          <p:cNvSpPr/>
          <p:nvPr/>
        </p:nvSpPr>
        <p:spPr>
          <a:xfrm rot="12019861">
            <a:off x="1754638" y="2764063"/>
            <a:ext cx="640328" cy="57150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8F52CC9E-B647-5831-D8D2-FACD48EDF2AB}"/>
              </a:ext>
            </a:extLst>
          </p:cNvPr>
          <p:cNvSpPr/>
          <p:nvPr/>
        </p:nvSpPr>
        <p:spPr>
          <a:xfrm rot="12019861">
            <a:off x="1970538" y="3835974"/>
            <a:ext cx="640328" cy="57150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6341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8B6C61-90EE-F752-914C-F0C010090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>
                <a:solidFill>
                  <a:schemeClr val="accent2"/>
                </a:solidFill>
              </a:rPr>
              <a:t>H</a:t>
            </a:r>
            <a:r>
              <a:rPr lang="en-US" altLang="ko-KR" dirty="0" err="1"/>
              <a:t>yper</a:t>
            </a:r>
            <a:r>
              <a:rPr lang="en-US" altLang="ko-KR" dirty="0" err="1">
                <a:solidFill>
                  <a:schemeClr val="accent2"/>
                </a:solidFill>
              </a:rPr>
              <a:t>T</a:t>
            </a:r>
            <a:r>
              <a:rPr lang="en-US" altLang="ko-KR" dirty="0" err="1"/>
              <a:t>ext</a:t>
            </a:r>
            <a:r>
              <a:rPr lang="en-US" altLang="ko-KR" dirty="0"/>
              <a:t> </a:t>
            </a:r>
            <a:r>
              <a:rPr lang="en-US" altLang="ko-KR" dirty="0">
                <a:solidFill>
                  <a:schemeClr val="accent2"/>
                </a:solidFill>
              </a:rPr>
              <a:t>M</a:t>
            </a:r>
            <a:r>
              <a:rPr lang="en-US" altLang="ko-KR" dirty="0"/>
              <a:t>arkup </a:t>
            </a:r>
            <a:r>
              <a:rPr lang="en-US" altLang="ko-KR" dirty="0">
                <a:solidFill>
                  <a:schemeClr val="accent2"/>
                </a:solidFill>
              </a:rPr>
              <a:t>L</a:t>
            </a:r>
            <a:r>
              <a:rPr lang="en-US" altLang="ko-KR" dirty="0"/>
              <a:t>anguage</a:t>
            </a:r>
            <a:endParaRPr lang="ko-KR" altLang="en-US" dirty="0"/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061B1FA4-D4E7-2088-5174-4E07AE0B43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>
                <a:solidFill>
                  <a:schemeClr val="accent2"/>
                </a:solidFill>
              </a:rPr>
              <a:t>H</a:t>
            </a:r>
            <a:r>
              <a:rPr lang="en-US" altLang="ko-KR" dirty="0" err="1"/>
              <a:t>yper</a:t>
            </a:r>
            <a:r>
              <a:rPr lang="en-US" altLang="ko-KR" dirty="0" err="1">
                <a:solidFill>
                  <a:schemeClr val="accent2"/>
                </a:solidFill>
              </a:rPr>
              <a:t>T</a:t>
            </a:r>
            <a:r>
              <a:rPr lang="en-US" altLang="ko-KR" dirty="0" err="1"/>
              <a:t>ext</a:t>
            </a:r>
            <a:r>
              <a:rPr lang="en-US" altLang="ko-KR" dirty="0"/>
              <a:t>?</a:t>
            </a:r>
            <a:endParaRPr lang="ko-KR" altLang="en-US" dirty="0"/>
          </a:p>
        </p:txBody>
      </p:sp>
      <p:pic>
        <p:nvPicPr>
          <p:cNvPr id="9218" name="Picture 2" descr="영어책 읽는 선비 :: 책 읽는 습관 들이기 - 일만페이지 독서력">
            <a:extLst>
              <a:ext uri="{FF2B5EF4-FFF2-40B4-BE49-F238E27FC236}">
                <a16:creationId xmlns:a16="http://schemas.microsoft.com/office/drawing/2014/main" id="{B822DD6E-3177-D239-E407-604CDB4FF4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988" y="2555433"/>
            <a:ext cx="4786032" cy="2974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ypertext (IEKO)">
            <a:extLst>
              <a:ext uri="{FF2B5EF4-FFF2-40B4-BE49-F238E27FC236}">
                <a16:creationId xmlns:a16="http://schemas.microsoft.com/office/drawing/2014/main" id="{A17E72FA-116F-BC16-43C8-E92715F854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2686" y="2606106"/>
            <a:ext cx="6329091" cy="2974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4515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9AFE87-A027-53BD-913B-188A944E5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For</a:t>
            </a:r>
            <a:r>
              <a:rPr lang="ko-KR" altLang="en-US" dirty="0"/>
              <a:t> </a:t>
            </a:r>
            <a:r>
              <a:rPr lang="en-US" altLang="ko-KR" dirty="0"/>
              <a:t>Windows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8E4033B-7F63-85F2-5F8A-72B10A25FA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475" y="1264846"/>
            <a:ext cx="5456291" cy="216415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0449EBC5-EA6E-F749-CEF9-05CDD048BA3A}"/>
              </a:ext>
            </a:extLst>
          </p:cNvPr>
          <p:cNvSpPr/>
          <p:nvPr/>
        </p:nvSpPr>
        <p:spPr>
          <a:xfrm>
            <a:off x="3967992" y="2193722"/>
            <a:ext cx="1543575" cy="58303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B67B4EB-A466-0D67-6CE5-44CEDBA7FB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475" y="3864835"/>
            <a:ext cx="7190683" cy="2592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601430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9AFE87-A027-53BD-913B-188A944E5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For</a:t>
            </a:r>
            <a:r>
              <a:rPr lang="ko-KR" altLang="en-US" dirty="0"/>
              <a:t> </a:t>
            </a:r>
            <a:r>
              <a:rPr lang="en-US" altLang="ko-KR" dirty="0"/>
              <a:t>Mac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96AB095-EB5F-6EDB-AF32-DB9D61A36B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130" y="1325563"/>
            <a:ext cx="5122052" cy="198689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663EC7F-16EF-A844-F5C3-32C8BDEBBB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129" y="3545546"/>
            <a:ext cx="4828437" cy="3146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667680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8D04002A-5EDF-4FB6-33A3-25415DEEC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블랙 박스와 </a:t>
            </a:r>
            <a:r>
              <a:rPr lang="ko-KR" altLang="en-US" dirty="0"/>
              <a:t>비슷합니다</a:t>
            </a:r>
            <a:r>
              <a:rPr lang="en-US" altLang="ko-KR" dirty="0"/>
              <a:t>!</a:t>
            </a:r>
            <a:endParaRPr lang="ko-KR" altLang="en-US" dirty="0"/>
          </a:p>
        </p:txBody>
      </p:sp>
      <p:pic>
        <p:nvPicPr>
          <p:cNvPr id="12292" name="Picture 4" descr="차량용 블랙박스'가 비행기에서 유래했다고? &lt; IP백과사전 &lt; 100 Billion &lt; 기사본문 - WIPNEWS">
            <a:extLst>
              <a:ext uri="{FF2B5EF4-FFF2-40B4-BE49-F238E27FC236}">
                <a16:creationId xmlns:a16="http://schemas.microsoft.com/office/drawing/2014/main" id="{E81EC155-EBDB-0777-1274-75DD3878FE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443" r="12222"/>
          <a:stretch/>
        </p:blipFill>
        <p:spPr bwMode="auto">
          <a:xfrm>
            <a:off x="647699" y="1611313"/>
            <a:ext cx="3547681" cy="4446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45E916F0-72F6-F919-3436-DD001B2D1A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9300" y="1341091"/>
            <a:ext cx="7212490" cy="533399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하나의 프로젝트 </a:t>
            </a:r>
            <a:r>
              <a:rPr lang="en-US" altLang="ko-KR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= </a:t>
            </a:r>
            <a:r>
              <a:rPr lang="ko-KR" altLang="en-US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하나의 폴더 </a:t>
            </a:r>
            <a:r>
              <a:rPr lang="en-US" altLang="ko-KR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= </a:t>
            </a:r>
            <a:r>
              <a:rPr lang="ko-KR" altLang="en-US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한대의 차</a:t>
            </a:r>
            <a:endParaRPr lang="en-US" altLang="ko-KR" dirty="0"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A </a:t>
            </a:r>
            <a:r>
              <a:rPr lang="ko-KR" altLang="en-US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라는 차가 사고가 났을 때</a:t>
            </a:r>
            <a:r>
              <a:rPr lang="en-US" altLang="ko-KR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, B </a:t>
            </a:r>
            <a:r>
              <a:rPr lang="ko-KR" altLang="en-US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라는 차의 블랙 박스를 확인하면 될까요</a:t>
            </a:r>
            <a:r>
              <a:rPr lang="en-US" altLang="ko-KR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또</a:t>
            </a:r>
            <a:r>
              <a:rPr lang="en-US" altLang="ko-KR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, </a:t>
            </a:r>
            <a:r>
              <a:rPr lang="ko-KR" altLang="en-US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급하다고 해서 </a:t>
            </a:r>
            <a:r>
              <a:rPr lang="en-US" altLang="ko-KR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C </a:t>
            </a:r>
            <a:r>
              <a:rPr lang="ko-KR" altLang="en-US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라는 차의 블랙 박스 데이터를 </a:t>
            </a:r>
            <a:r>
              <a:rPr lang="en-US" altLang="ko-KR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D </a:t>
            </a:r>
            <a:r>
              <a:rPr lang="ko-KR" altLang="en-US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라는 차에 덮어 씌워도 될까요</a:t>
            </a:r>
            <a:r>
              <a:rPr lang="en-US" altLang="ko-KR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966599168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6F7DB6-1502-8664-2A4A-1D3A995EB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  <a:r>
              <a:rPr lang="en-US" altLang="ko-KR" dirty="0"/>
              <a:t>, </a:t>
            </a:r>
            <a:r>
              <a:rPr lang="ko-KR" altLang="en-US" dirty="0">
                <a:solidFill>
                  <a:schemeClr val="accent2"/>
                </a:solidFill>
              </a:rPr>
              <a:t>깃 </a:t>
            </a:r>
            <a:r>
              <a:rPr lang="ko-KR" altLang="en-US" dirty="0" err="1">
                <a:solidFill>
                  <a:schemeClr val="accent2"/>
                </a:solidFill>
              </a:rPr>
              <a:t>푸쉬</a:t>
            </a:r>
            <a:r>
              <a:rPr lang="ko-KR" altLang="en-US" dirty="0">
                <a:solidFill>
                  <a:schemeClr val="accent2"/>
                </a:solidFill>
              </a:rPr>
              <a:t> </a:t>
            </a:r>
            <a:r>
              <a:rPr lang="ko-KR" altLang="en-US" dirty="0"/>
              <a:t>연습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B1CBABA-2ED1-A9AA-6850-4C7256D463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ko-KR" altLang="en-US" dirty="0"/>
              <a:t>실습을 위한 </a:t>
            </a:r>
            <a:r>
              <a:rPr lang="en-US" altLang="ko-KR" dirty="0" err="1"/>
              <a:t>github</a:t>
            </a:r>
            <a:r>
              <a:rPr lang="en-US" altLang="ko-KR" dirty="0"/>
              <a:t> repository </a:t>
            </a:r>
            <a:r>
              <a:rPr lang="ko-KR" altLang="en-US" dirty="0"/>
              <a:t>생성</a:t>
            </a: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r>
              <a:rPr lang="en-US" altLang="ko-KR" dirty="0"/>
              <a:t>1</a:t>
            </a:r>
            <a:r>
              <a:rPr lang="ko-KR" altLang="en-US" dirty="0"/>
              <a:t>의 폴더에 </a:t>
            </a:r>
            <a:r>
              <a:rPr lang="en-US" altLang="ko-KR" dirty="0"/>
              <a:t>main.html </a:t>
            </a:r>
            <a:r>
              <a:rPr lang="ko-KR" altLang="en-US" dirty="0"/>
              <a:t>파일 생성 후 </a:t>
            </a:r>
            <a:r>
              <a:rPr lang="ko-KR" altLang="en-US" dirty="0" err="1"/>
              <a:t>커밋</a:t>
            </a: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r>
              <a:rPr lang="ko-KR" altLang="en-US" dirty="0"/>
              <a:t>해당 내역을 생성한 </a:t>
            </a:r>
            <a:r>
              <a:rPr lang="en-US" altLang="ko-KR" dirty="0" err="1"/>
              <a:t>github</a:t>
            </a:r>
            <a:r>
              <a:rPr lang="en-US" altLang="ko-KR" dirty="0"/>
              <a:t> repository </a:t>
            </a:r>
            <a:r>
              <a:rPr lang="ko-KR" altLang="en-US" dirty="0"/>
              <a:t>에 </a:t>
            </a:r>
            <a:r>
              <a:rPr lang="ko-KR" altLang="en-US" dirty="0" err="1"/>
              <a:t>푸쉬하기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616984409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892486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모를 심어 봅시다</a:t>
            </a: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!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31127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FF1C909-98D3-9117-5A0E-D327352F09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712" y="347295"/>
            <a:ext cx="2286137" cy="613705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297AC82-1047-A96D-749A-B2A1BA4DF2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5951" y="2209630"/>
            <a:ext cx="8754697" cy="2438740"/>
          </a:xfrm>
          <a:prstGeom prst="rect">
            <a:avLst/>
          </a:prstGeom>
        </p:spPr>
      </p:pic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CDEC2C85-7D5B-829C-4D4A-BC57FFFF1B9B}"/>
              </a:ext>
            </a:extLst>
          </p:cNvPr>
          <p:cNvSpPr/>
          <p:nvPr/>
        </p:nvSpPr>
        <p:spPr>
          <a:xfrm rot="12019861">
            <a:off x="2256288" y="2046636"/>
            <a:ext cx="640328" cy="57150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31560F09-849F-7102-E6DB-51612DBB7265}"/>
              </a:ext>
            </a:extLst>
          </p:cNvPr>
          <p:cNvSpPr/>
          <p:nvPr/>
        </p:nvSpPr>
        <p:spPr>
          <a:xfrm rot="12019861">
            <a:off x="11247887" y="3275362"/>
            <a:ext cx="640328" cy="57150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4234060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F31F1CD-AF12-6F0F-20C4-D2688AF14552}"/>
              </a:ext>
            </a:extLst>
          </p:cNvPr>
          <p:cNvSpPr txBox="1"/>
          <p:nvPr/>
        </p:nvSpPr>
        <p:spPr>
          <a:xfrm>
            <a:off x="0" y="1121086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귀찮으면</a:t>
            </a:r>
            <a:endParaRPr lang="en-US" altLang="ko-KR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9600" dirty="0" err="1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Github</a:t>
            </a: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 desktop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89766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7121C92-6BD7-82AC-5269-E93E0A10A8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630" y="1171425"/>
            <a:ext cx="3391579" cy="2990999"/>
          </a:xfrm>
          <a:prstGeom prst="rect">
            <a:avLst/>
          </a:prstGeom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A2DD86E3-0759-020A-E5E4-A4E9A4EB2A52}"/>
              </a:ext>
            </a:extLst>
          </p:cNvPr>
          <p:cNvSpPr/>
          <p:nvPr/>
        </p:nvSpPr>
        <p:spPr>
          <a:xfrm rot="12019861">
            <a:off x="3923162" y="1760885"/>
            <a:ext cx="640328" cy="57150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230CA29-82A7-3447-05D0-D1648D8721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5708" y="1171425"/>
            <a:ext cx="3829584" cy="4353533"/>
          </a:xfrm>
          <a:prstGeom prst="rect">
            <a:avLst/>
          </a:prstGeom>
        </p:spPr>
      </p:pic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A94A9AE8-87A5-7EDF-542C-9BB44B2FF30E}"/>
              </a:ext>
            </a:extLst>
          </p:cNvPr>
          <p:cNvSpPr/>
          <p:nvPr/>
        </p:nvSpPr>
        <p:spPr>
          <a:xfrm rot="12019861">
            <a:off x="9279194" y="2001987"/>
            <a:ext cx="640328" cy="57150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2FDC43AE-731B-3C1F-AA86-57B6E197A22B}"/>
              </a:ext>
            </a:extLst>
          </p:cNvPr>
          <p:cNvSpPr/>
          <p:nvPr/>
        </p:nvSpPr>
        <p:spPr>
          <a:xfrm rot="12019861">
            <a:off x="9405127" y="3118299"/>
            <a:ext cx="640328" cy="57150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44CA3DE2-3F6F-C1F7-0CCE-A9060B0C0D7B}"/>
              </a:ext>
            </a:extLst>
          </p:cNvPr>
          <p:cNvSpPr/>
          <p:nvPr/>
        </p:nvSpPr>
        <p:spPr>
          <a:xfrm rot="12019861">
            <a:off x="8204977" y="5099500"/>
            <a:ext cx="640328" cy="57150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0235099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2FBEDE4-86F3-5A01-31F1-EF0F98CC27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222" y="709520"/>
            <a:ext cx="5953956" cy="132416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ACD2584-5934-C672-E6AB-C8A123C2CA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1814" y="2257176"/>
            <a:ext cx="4277322" cy="3562847"/>
          </a:xfrm>
          <a:prstGeom prst="rect">
            <a:avLst/>
          </a:prstGeom>
        </p:spPr>
      </p:pic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0ADE212E-BF47-5643-83F1-F89817D289C7}"/>
              </a:ext>
            </a:extLst>
          </p:cNvPr>
          <p:cNvSpPr/>
          <p:nvPr/>
        </p:nvSpPr>
        <p:spPr>
          <a:xfrm rot="12019861">
            <a:off x="6442851" y="1241875"/>
            <a:ext cx="640328" cy="57150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655B5ECB-1FDA-B3E6-6BC5-91E88BBBC995}"/>
              </a:ext>
            </a:extLst>
          </p:cNvPr>
          <p:cNvSpPr/>
          <p:nvPr/>
        </p:nvSpPr>
        <p:spPr>
          <a:xfrm rot="12019861">
            <a:off x="4480702" y="5378581"/>
            <a:ext cx="640328" cy="57150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7397276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40DA512-E273-2376-1EA7-D8D6D2D5F6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689" y="480936"/>
            <a:ext cx="5887272" cy="1095528"/>
          </a:xfrm>
          <a:prstGeom prst="rect">
            <a:avLst/>
          </a:prstGeom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3F2C659D-BE18-FC6E-3A32-CC214E151F7F}"/>
              </a:ext>
            </a:extLst>
          </p:cNvPr>
          <p:cNvSpPr/>
          <p:nvPr/>
        </p:nvSpPr>
        <p:spPr>
          <a:xfrm rot="12019861">
            <a:off x="6299975" y="911526"/>
            <a:ext cx="640328" cy="57150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19496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8B6C61-90EE-F752-914C-F0C010090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>
                <a:solidFill>
                  <a:schemeClr val="accent2"/>
                </a:solidFill>
              </a:rPr>
              <a:t>H</a:t>
            </a:r>
            <a:r>
              <a:rPr lang="en-US" altLang="ko-KR" dirty="0" err="1"/>
              <a:t>yper</a:t>
            </a:r>
            <a:r>
              <a:rPr lang="en-US" altLang="ko-KR" dirty="0" err="1">
                <a:solidFill>
                  <a:schemeClr val="accent2"/>
                </a:solidFill>
              </a:rPr>
              <a:t>T</a:t>
            </a:r>
            <a:r>
              <a:rPr lang="en-US" altLang="ko-KR" dirty="0" err="1"/>
              <a:t>ext</a:t>
            </a:r>
            <a:r>
              <a:rPr lang="en-US" altLang="ko-KR" dirty="0"/>
              <a:t> </a:t>
            </a:r>
            <a:r>
              <a:rPr lang="en-US" altLang="ko-KR" dirty="0">
                <a:solidFill>
                  <a:schemeClr val="accent2"/>
                </a:solidFill>
              </a:rPr>
              <a:t>M</a:t>
            </a:r>
            <a:r>
              <a:rPr lang="en-US" altLang="ko-KR" dirty="0"/>
              <a:t>arkup </a:t>
            </a:r>
            <a:r>
              <a:rPr lang="en-US" altLang="ko-KR" dirty="0">
                <a:solidFill>
                  <a:schemeClr val="accent2"/>
                </a:solidFill>
              </a:rPr>
              <a:t>L</a:t>
            </a:r>
            <a:r>
              <a:rPr lang="en-US" altLang="ko-KR" dirty="0"/>
              <a:t>anguage</a:t>
            </a:r>
            <a:endParaRPr lang="ko-KR" altLang="en-US" dirty="0"/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061B1FA4-D4E7-2088-5174-4E07AE0B43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M</a:t>
            </a:r>
            <a:r>
              <a:rPr lang="en-US" altLang="ko-KR" dirty="0"/>
              <a:t>arkup</a:t>
            </a:r>
            <a:endParaRPr lang="ko-KR" altLang="en-US" dirty="0"/>
          </a:p>
        </p:txBody>
      </p:sp>
      <p:pic>
        <p:nvPicPr>
          <p:cNvPr id="11270" name="Picture 6" descr="HTML5] 3 HTML Text Tag? 소개-IMBETPY">
            <a:extLst>
              <a:ext uri="{FF2B5EF4-FFF2-40B4-BE49-F238E27FC236}">
                <a16:creationId xmlns:a16="http://schemas.microsoft.com/office/drawing/2014/main" id="{230E7336-B0C5-D094-FD68-E615CC98F8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660" y="2501900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2" name="Picture 8" descr="이광수 이름표 7개 `공효진과 한팀…제거해도 계속 나와… 결국 우승` - 부산일보">
            <a:extLst>
              <a:ext uri="{FF2B5EF4-FFF2-40B4-BE49-F238E27FC236}">
                <a16:creationId xmlns:a16="http://schemas.microsoft.com/office/drawing/2014/main" id="{FF61F5A9-85E1-8832-0304-00F8ADA6A5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8015" y="2737224"/>
            <a:ext cx="4699829" cy="3339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8282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안녕하십니까 &gt; 자유게시판 | 퀘이사존">
            <a:extLst>
              <a:ext uri="{FF2B5EF4-FFF2-40B4-BE49-F238E27FC236}">
                <a16:creationId xmlns:a16="http://schemas.microsoft.com/office/drawing/2014/main" id="{4A9BD9BE-0E51-3680-3A63-EB299EE931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673100"/>
            <a:ext cx="7620000" cy="551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7960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이렇게 된 이상 청와대로 간다 (r262 판) - 나무위키">
            <a:extLst>
              <a:ext uri="{FF2B5EF4-FFF2-40B4-BE49-F238E27FC236}">
                <a16:creationId xmlns:a16="http://schemas.microsoft.com/office/drawing/2014/main" id="{4915780A-69FE-641A-8818-B65466A877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981" y="669525"/>
            <a:ext cx="10318037" cy="5518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1FD33570-B36E-17B8-7B78-D0AA204BC0EA}"/>
              </a:ext>
            </a:extLst>
          </p:cNvPr>
          <p:cNvSpPr/>
          <p:nvPr/>
        </p:nvSpPr>
        <p:spPr>
          <a:xfrm>
            <a:off x="5008227" y="1182848"/>
            <a:ext cx="2617365" cy="13506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이렇게 된 이상</a:t>
            </a:r>
            <a:endParaRPr lang="en-US" altLang="ko-KR" sz="2800" dirty="0">
              <a:solidFill>
                <a:schemeClr val="tx1"/>
              </a:solidFill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  <a:p>
            <a:pPr algn="ctr"/>
            <a:r>
              <a:rPr lang="ko-KR" altLang="en-US" sz="2800" dirty="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수업을</a:t>
            </a:r>
            <a:endParaRPr lang="en-US" altLang="ko-KR" sz="2800" dirty="0">
              <a:solidFill>
                <a:schemeClr val="tx1"/>
              </a:solidFill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  <a:p>
            <a:pPr algn="ctr"/>
            <a:r>
              <a:rPr lang="ko-KR" altLang="en-US" sz="2800" dirty="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시작한다</a:t>
            </a:r>
            <a:r>
              <a:rPr lang="en-US" altLang="ko-KR" sz="2800" dirty="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!</a:t>
            </a:r>
            <a:endParaRPr lang="ko-KR" altLang="en-US" sz="2800" dirty="0">
              <a:solidFill>
                <a:schemeClr val="tx1"/>
              </a:solidFill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22004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8B6C61-90EE-F752-914C-F0C010090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HTML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88A8728-DB0F-1E48-89D1-27EF12DFD1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공식 문서 확인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>
                <a:hlinkClick r:id="rId2"/>
              </a:rPr>
              <a:t>https://developer.mozilla.org/ko/docs/Learn/HTML/Introduction_to_HTML/Getting_started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624228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서른한살, 간호학과3학년] 간호학과 실습/간호학과 실습준비물/간호학과 실습 과정">
            <a:extLst>
              <a:ext uri="{FF2B5EF4-FFF2-40B4-BE49-F238E27FC236}">
                <a16:creationId xmlns:a16="http://schemas.microsoft.com/office/drawing/2014/main" id="{C517324B-0117-AD34-8F58-F54D8F0603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6687" y="574902"/>
            <a:ext cx="4238625" cy="3705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30720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6248F59F-FF43-A4FD-78A9-3F367B740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US" altLang="ko-KR" dirty="0"/>
              <a:t>VS</a:t>
            </a:r>
            <a:r>
              <a:rPr lang="ko-KR" altLang="en-US" dirty="0"/>
              <a:t> </a:t>
            </a:r>
            <a:r>
              <a:rPr lang="en-US" altLang="ko-KR" dirty="0"/>
              <a:t>Code</a:t>
            </a:r>
            <a:r>
              <a:rPr lang="ko-KR" altLang="en-US" dirty="0"/>
              <a:t> 설치</a:t>
            </a:r>
          </a:p>
        </p:txBody>
      </p:sp>
      <p:pic>
        <p:nvPicPr>
          <p:cNvPr id="8" name="Picture 2" descr="React, Vue 개발자를 위한 VSCode Extension. VSCode를 사용하는 웹 개발자를 위한 Extension 추천 |  by Bora Lee | Medium | Medium">
            <a:extLst>
              <a:ext uri="{FF2B5EF4-FFF2-40B4-BE49-F238E27FC236}">
                <a16:creationId xmlns:a16="http://schemas.microsoft.com/office/drawing/2014/main" id="{C8153023-892E-F0FD-5B2E-1A7AFF9F8B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0073" y="1787392"/>
            <a:ext cx="6931854" cy="3465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A9E3A85-CA30-DC29-2FF5-D0CF6ACC9DE0}"/>
              </a:ext>
            </a:extLst>
          </p:cNvPr>
          <p:cNvSpPr txBox="1"/>
          <p:nvPr/>
        </p:nvSpPr>
        <p:spPr>
          <a:xfrm>
            <a:off x="1396253" y="5523717"/>
            <a:ext cx="93994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3600" dirty="0">
                <a:latin typeface="강한공군체 Medium" panose="020B0600000101010101" pitchFamily="50" charset="-127"/>
                <a:ea typeface="강한공군체 Medium" panose="020B0600000101010101" pitchFamily="50" charset="-127"/>
                <a:hlinkClick r:id="rId3"/>
              </a:rPr>
              <a:t>https://code.visualstudio.com/</a:t>
            </a:r>
            <a:endParaRPr lang="ko-KR" altLang="en-US" sz="3600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149996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 descr="Pub scandal Dollar live server - woodslogsplitter.com">
            <a:extLst>
              <a:ext uri="{FF2B5EF4-FFF2-40B4-BE49-F238E27FC236}">
                <a16:creationId xmlns:a16="http://schemas.microsoft.com/office/drawing/2014/main" id="{8994E8E3-CF87-9A3A-FDA0-24A618F6BE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475" y="752475"/>
            <a:ext cx="5353050" cy="535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40907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62E95F4-7D6F-2756-3174-DFB28CD722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2888" y="499165"/>
            <a:ext cx="9126224" cy="5058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6588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prettier 2.0에서 달라진 옵션 살펴보기 : NHN Cloud Meetup">
            <a:extLst>
              <a:ext uri="{FF2B5EF4-FFF2-40B4-BE49-F238E27FC236}">
                <a16:creationId xmlns:a16="http://schemas.microsoft.com/office/drawing/2014/main" id="{A06EF99C-9909-FC5D-E354-1D852C0452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047750"/>
            <a:ext cx="114300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0642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333746"/>
            <a:ext cx="12192000" cy="2095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Formatting</a:t>
            </a:r>
            <a:endParaRPr lang="ko-KR" altLang="en-US" sz="96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154850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 descr="How to configure Prettier and VSCode | Better world by better software">
            <a:extLst>
              <a:ext uri="{FF2B5EF4-FFF2-40B4-BE49-F238E27FC236}">
                <a16:creationId xmlns:a16="http://schemas.microsoft.com/office/drawing/2014/main" id="{DEBF8A5D-1F36-6C65-32B8-81270DD2A6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0" y="1795464"/>
            <a:ext cx="9525000" cy="4791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FE5831F-BAAC-59F4-BF5C-896DE6DE67F6}"/>
              </a:ext>
            </a:extLst>
          </p:cNvPr>
          <p:cNvSpPr txBox="1"/>
          <p:nvPr/>
        </p:nvSpPr>
        <p:spPr>
          <a:xfrm>
            <a:off x="3772295" y="385483"/>
            <a:ext cx="464742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Formatting?</a:t>
            </a:r>
            <a:endParaRPr lang="ko-KR" altLang="en-US" sz="6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460425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CB5146-2E2F-8185-F8B8-C0319938A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Formatting</a:t>
            </a:r>
            <a:endParaRPr lang="ko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862B0470-87B9-EC11-6EEE-66D25D0C80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/>
          <a:p>
            <a:r>
              <a:rPr lang="en-US" altLang="ko-KR" dirty="0"/>
              <a:t>Code</a:t>
            </a:r>
            <a:r>
              <a:rPr lang="ko-KR" altLang="en-US" dirty="0"/>
              <a:t>의 스타일을 통일 시켜 줍니다</a:t>
            </a:r>
            <a:r>
              <a:rPr lang="en-US" altLang="ko-KR" dirty="0"/>
              <a:t>!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함수의 소괄호와 중괄호는 띄울 것인지</a:t>
            </a:r>
            <a:r>
              <a:rPr lang="en-US" altLang="ko-KR" dirty="0"/>
              <a:t>? </a:t>
            </a:r>
            <a:r>
              <a:rPr lang="ko-KR" altLang="en-US" dirty="0"/>
              <a:t>세미 콜론은 찍을 것인지</a:t>
            </a:r>
            <a:r>
              <a:rPr lang="en-US" altLang="ko-KR" dirty="0"/>
              <a:t>? </a:t>
            </a:r>
            <a:r>
              <a:rPr lang="ko-KR" altLang="en-US" dirty="0"/>
              <a:t>탭을 누르면 몇 칸을 띄울 것인지</a:t>
            </a:r>
            <a:r>
              <a:rPr lang="en-US" altLang="ko-KR" dirty="0"/>
              <a:t>? </a:t>
            </a:r>
            <a:r>
              <a:rPr lang="ko-KR" altLang="en-US" dirty="0" err="1"/>
              <a:t>등등등</a:t>
            </a:r>
            <a:endParaRPr lang="en-US" altLang="ko-KR" dirty="0"/>
          </a:p>
          <a:p>
            <a:r>
              <a:rPr lang="ko-KR" altLang="en-US" dirty="0"/>
              <a:t>문법이 아닌 코드의 스타일을 통일 시켜줘서 가독성을 높이고 버그를 예방합니다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Prettier </a:t>
            </a:r>
            <a:r>
              <a:rPr lang="ko-KR" altLang="en-US" dirty="0"/>
              <a:t>를 사용</a:t>
            </a:r>
            <a:r>
              <a:rPr lang="en-US" altLang="ko-KR" dirty="0"/>
              <a:t>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975635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2718A55-BEC5-BB3D-8699-3B0AA10DBC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3441" y="569794"/>
            <a:ext cx="8545118" cy="4934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3874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Learn HTML - Google Play 앱">
            <a:extLst>
              <a:ext uri="{FF2B5EF4-FFF2-40B4-BE49-F238E27FC236}">
                <a16:creationId xmlns:a16="http://schemas.microsoft.com/office/drawing/2014/main" id="{08DE2A7C-2DB4-A4EA-6257-37289AFB52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2962" y="797653"/>
            <a:ext cx="4876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1CE962B-75C4-1502-A2DB-DD5E6BBC47BD}"/>
              </a:ext>
            </a:extLst>
          </p:cNvPr>
          <p:cNvSpPr txBox="1"/>
          <p:nvPr/>
        </p:nvSpPr>
        <p:spPr>
          <a:xfrm>
            <a:off x="847288" y="453005"/>
            <a:ext cx="3590487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500" dirty="0">
                <a:latin typeface="Mosk Bold 700" panose="02000506000000020004" pitchFamily="2" charset="0"/>
              </a:rPr>
              <a:t>Why?</a:t>
            </a:r>
            <a:endParaRPr lang="ko-KR" altLang="en-US" sz="11500" dirty="0">
              <a:latin typeface="Mosk Bold 700" panose="02000506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1433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C67BA29-89EF-12AC-7549-B54A0D36A7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528" y="414819"/>
            <a:ext cx="3829584" cy="4791744"/>
          </a:xfrm>
          <a:prstGeom prst="rect">
            <a:avLst/>
          </a:prstGeom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0493154C-A56E-DEEF-EBC1-C86659AF7A36}"/>
              </a:ext>
            </a:extLst>
          </p:cNvPr>
          <p:cNvSpPr/>
          <p:nvPr/>
        </p:nvSpPr>
        <p:spPr>
          <a:xfrm rot="12921857">
            <a:off x="1036320" y="1036321"/>
            <a:ext cx="740228" cy="82731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ABC7A638-8333-D85A-389D-09840EDBFFA6}"/>
              </a:ext>
            </a:extLst>
          </p:cNvPr>
          <p:cNvSpPr/>
          <p:nvPr/>
        </p:nvSpPr>
        <p:spPr>
          <a:xfrm rot="12921857">
            <a:off x="1036320" y="4619899"/>
            <a:ext cx="740228" cy="82731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21944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Learn HTML - Google Play 앱">
            <a:extLst>
              <a:ext uri="{FF2B5EF4-FFF2-40B4-BE49-F238E27FC236}">
                <a16:creationId xmlns:a16="http://schemas.microsoft.com/office/drawing/2014/main" id="{08DE2A7C-2DB4-A4EA-6257-37289AFB52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2962" y="797653"/>
            <a:ext cx="4876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1CE962B-75C4-1502-A2DB-DD5E6BBC47BD}"/>
              </a:ext>
            </a:extLst>
          </p:cNvPr>
          <p:cNvSpPr txBox="1"/>
          <p:nvPr/>
        </p:nvSpPr>
        <p:spPr>
          <a:xfrm>
            <a:off x="847288" y="453005"/>
            <a:ext cx="3858936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500" dirty="0">
                <a:latin typeface="Mosk Bold 700" panose="02000506000000020004" pitchFamily="2" charset="0"/>
              </a:rPr>
              <a:t>Do it!</a:t>
            </a:r>
            <a:endParaRPr lang="ko-KR" altLang="en-US" sz="11500" dirty="0">
              <a:latin typeface="Mosk Bold 700" panose="02000506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1479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EA4E09F-3140-D209-4843-FB23DA88B305}"/>
              </a:ext>
            </a:extLst>
          </p:cNvPr>
          <p:cNvSpPr txBox="1"/>
          <p:nvPr/>
        </p:nvSpPr>
        <p:spPr>
          <a:xfrm>
            <a:off x="694887" y="587475"/>
            <a:ext cx="10896478" cy="5401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500" dirty="0">
                <a:solidFill>
                  <a:srgbClr val="00B050"/>
                </a:solidFill>
                <a:latin typeface="Mosk Bold 700" panose="02000506000000020004" pitchFamily="2" charset="0"/>
              </a:rPr>
              <a:t>&lt;html&gt;</a:t>
            </a:r>
          </a:p>
          <a:p>
            <a:r>
              <a:rPr lang="en-US" altLang="ko-KR" sz="11500" dirty="0">
                <a:latin typeface="Mosk Bold 700" panose="02000506000000020004" pitchFamily="2" charset="0"/>
              </a:rPr>
              <a:t>		Hello, World!</a:t>
            </a:r>
          </a:p>
          <a:p>
            <a:r>
              <a:rPr lang="en-US" altLang="ko-KR" sz="11500" dirty="0">
                <a:solidFill>
                  <a:srgbClr val="00B050"/>
                </a:solidFill>
                <a:latin typeface="Mosk Bold 700" panose="02000506000000020004" pitchFamily="2" charset="0"/>
              </a:rPr>
              <a:t>&lt;html&gt;</a:t>
            </a:r>
            <a:endParaRPr lang="ko-KR" altLang="en-US" sz="11500" dirty="0">
              <a:solidFill>
                <a:srgbClr val="00B050"/>
              </a:solidFill>
              <a:latin typeface="Mosk Bold 700" panose="02000506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2969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Front-End Books 정리 (지속적 업데이트)">
            <a:extLst>
              <a:ext uri="{FF2B5EF4-FFF2-40B4-BE49-F238E27FC236}">
                <a16:creationId xmlns:a16="http://schemas.microsoft.com/office/drawing/2014/main" id="{8B6A3723-5C00-5428-02B6-3A2710BAA3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03" r="31937"/>
          <a:stretch/>
        </p:blipFill>
        <p:spPr bwMode="auto">
          <a:xfrm>
            <a:off x="3300549" y="100319"/>
            <a:ext cx="5590902" cy="6657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72132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횡성 골조공사를 마치다.">
            <a:extLst>
              <a:ext uri="{FF2B5EF4-FFF2-40B4-BE49-F238E27FC236}">
                <a16:creationId xmlns:a16="http://schemas.microsoft.com/office/drawing/2014/main" id="{DA173077-F938-AA69-3C57-D060C7A4AA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6053" y="710873"/>
            <a:ext cx="8159893" cy="5436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48311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835429"/>
            <a:ext cx="12192000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5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HTML</a:t>
            </a:r>
          </a:p>
          <a:p>
            <a:pPr algn="ctr"/>
            <a:r>
              <a:rPr lang="ko-KR" altLang="en-US" sz="115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기초 문법</a:t>
            </a:r>
          </a:p>
        </p:txBody>
      </p:sp>
    </p:spTree>
    <p:extLst>
      <p:ext uri="{BB962C8B-B14F-4D97-AF65-F5344CB8AC3E}">
        <p14:creationId xmlns:p14="http://schemas.microsoft.com/office/powerpoint/2010/main" val="965641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566952"/>
            <a:ext cx="1219200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5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요소</a:t>
            </a:r>
          </a:p>
        </p:txBody>
      </p:sp>
    </p:spTree>
    <p:extLst>
      <p:ext uri="{BB962C8B-B14F-4D97-AF65-F5344CB8AC3E}">
        <p14:creationId xmlns:p14="http://schemas.microsoft.com/office/powerpoint/2010/main" val="381386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8B6C61-90EE-F752-914C-F0C010090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HTML</a:t>
            </a:r>
            <a:r>
              <a:rPr lang="ko-KR" altLang="en-US" dirty="0"/>
              <a:t> 기본</a:t>
            </a:r>
            <a:r>
              <a:rPr lang="en-US" altLang="ko-KR" dirty="0"/>
              <a:t> </a:t>
            </a:r>
            <a:r>
              <a:rPr lang="ko-KR" altLang="en-US" dirty="0"/>
              <a:t>문법</a:t>
            </a:r>
            <a:r>
              <a:rPr lang="en-US" altLang="ko-KR" dirty="0"/>
              <a:t>, </a:t>
            </a:r>
            <a:r>
              <a:rPr lang="ko-KR" altLang="en-US" dirty="0">
                <a:solidFill>
                  <a:schemeClr val="accent2"/>
                </a:solidFill>
              </a:rPr>
              <a:t>요소</a:t>
            </a:r>
            <a:r>
              <a:rPr lang="en-US" altLang="ko-KR" dirty="0">
                <a:solidFill>
                  <a:schemeClr val="accent2"/>
                </a:solidFill>
              </a:rPr>
              <a:t>(Element)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B39F872-F0B6-F0D0-99AD-72B31EA089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263" y="1555997"/>
            <a:ext cx="7516274" cy="2476846"/>
          </a:xfrm>
          <a:prstGeom prst="rect">
            <a:avLst/>
          </a:prstGeom>
        </p:spPr>
      </p:pic>
      <p:sp>
        <p:nvSpPr>
          <p:cNvPr id="9" name="내용 개체 틀 4">
            <a:extLst>
              <a:ext uri="{FF2B5EF4-FFF2-40B4-BE49-F238E27FC236}">
                <a16:creationId xmlns:a16="http://schemas.microsoft.com/office/drawing/2014/main" id="{8728ACB7-8FD9-8BA8-7376-9DCC1F909A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4558553"/>
            <a:ext cx="10806953" cy="181087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b="0" i="0" dirty="0">
                <a:solidFill>
                  <a:srgbClr val="333333"/>
                </a:solidFill>
                <a:effectLst/>
              </a:rPr>
              <a:t>HTML </a:t>
            </a:r>
            <a:r>
              <a:rPr lang="ko-KR" altLang="en-US" b="0" i="0" dirty="0">
                <a:solidFill>
                  <a:schemeClr val="accent2"/>
                </a:solidFill>
                <a:effectLst/>
              </a:rPr>
              <a:t>요소</a:t>
            </a:r>
            <a:r>
              <a:rPr lang="en-US" altLang="ko-KR" b="0" i="0" dirty="0">
                <a:solidFill>
                  <a:schemeClr val="accent2"/>
                </a:solidFill>
                <a:effectLst/>
              </a:rPr>
              <a:t>(Element)</a:t>
            </a:r>
            <a:r>
              <a:rPr lang="ko-KR" altLang="en-US" b="0" i="0" dirty="0">
                <a:solidFill>
                  <a:srgbClr val="333333"/>
                </a:solidFill>
                <a:effectLst/>
              </a:rPr>
              <a:t>는 </a:t>
            </a:r>
            <a:r>
              <a:rPr lang="ko-KR" altLang="en-US" b="0" i="0" dirty="0">
                <a:solidFill>
                  <a:schemeClr val="accent2"/>
                </a:solidFill>
                <a:effectLst/>
              </a:rPr>
              <a:t>시작 태그</a:t>
            </a:r>
            <a:r>
              <a:rPr lang="en-US" altLang="ko-KR" b="0" i="0" dirty="0">
                <a:solidFill>
                  <a:schemeClr val="accent2"/>
                </a:solidFill>
                <a:effectLst/>
              </a:rPr>
              <a:t>(Opening tag)</a:t>
            </a:r>
            <a:r>
              <a:rPr lang="ko-KR" altLang="en-US" b="0" i="0" dirty="0">
                <a:solidFill>
                  <a:srgbClr val="333333"/>
                </a:solidFill>
                <a:effectLst/>
              </a:rPr>
              <a:t>와 </a:t>
            </a:r>
            <a:r>
              <a:rPr lang="ko-KR" altLang="en-US" b="0" i="0" dirty="0">
                <a:solidFill>
                  <a:schemeClr val="accent2"/>
                </a:solidFill>
                <a:effectLst/>
              </a:rPr>
              <a:t>종료 태그</a:t>
            </a:r>
            <a:r>
              <a:rPr lang="en-US" altLang="ko-KR" b="0" i="0" dirty="0">
                <a:solidFill>
                  <a:schemeClr val="accent2"/>
                </a:solidFill>
                <a:effectLst/>
              </a:rPr>
              <a:t>(Closing tag)</a:t>
            </a:r>
            <a:r>
              <a:rPr lang="en-US" altLang="ko-KR" b="0" i="0" dirty="0">
                <a:solidFill>
                  <a:srgbClr val="333333"/>
                </a:solidFill>
                <a:effectLst/>
              </a:rPr>
              <a:t> </a:t>
            </a:r>
            <a:r>
              <a:rPr lang="ko-KR" altLang="en-US" b="0" i="0" dirty="0">
                <a:solidFill>
                  <a:srgbClr val="333333"/>
                </a:solidFill>
                <a:effectLst/>
              </a:rPr>
              <a:t>그리고 태그 사이에 위치한 </a:t>
            </a:r>
            <a:r>
              <a:rPr lang="ko-KR" altLang="en-US" b="0" i="0" dirty="0">
                <a:solidFill>
                  <a:schemeClr val="accent2"/>
                </a:solidFill>
                <a:effectLst/>
              </a:rPr>
              <a:t>내용</a:t>
            </a:r>
            <a:r>
              <a:rPr lang="en-US" altLang="ko-KR" b="0" i="0" dirty="0">
                <a:solidFill>
                  <a:schemeClr val="accent2"/>
                </a:solidFill>
                <a:effectLst/>
              </a:rPr>
              <a:t>(Content)</a:t>
            </a:r>
            <a:r>
              <a:rPr lang="ko-KR" altLang="en-US" b="0" i="0" dirty="0">
                <a:solidFill>
                  <a:srgbClr val="333333"/>
                </a:solidFill>
                <a:effectLst/>
              </a:rPr>
              <a:t>로 구성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0734503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B990CCC-4B44-D6D3-1637-E897B7C448A0}"/>
              </a:ext>
            </a:extLst>
          </p:cNvPr>
          <p:cNvSpPr txBox="1"/>
          <p:nvPr/>
        </p:nvSpPr>
        <p:spPr>
          <a:xfrm>
            <a:off x="322218" y="891183"/>
            <a:ext cx="10711542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Hello, HTML world!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FC22B14-8A53-7057-217A-9EFB6A5ED9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218" y="1500132"/>
            <a:ext cx="4030702" cy="1016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1744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566952"/>
            <a:ext cx="1219200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5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중첩</a:t>
            </a:r>
          </a:p>
        </p:txBody>
      </p:sp>
    </p:spTree>
    <p:extLst>
      <p:ext uri="{BB962C8B-B14F-4D97-AF65-F5344CB8AC3E}">
        <p14:creationId xmlns:p14="http://schemas.microsoft.com/office/powerpoint/2010/main" val="484615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5AE000-C7FC-BD86-B0E1-6D732E0C85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223" y="7306"/>
            <a:ext cx="10515600" cy="1325563"/>
          </a:xfrm>
        </p:spPr>
        <p:txBody>
          <a:bodyPr/>
          <a:lstStyle/>
          <a:p>
            <a:r>
              <a:rPr lang="ko-KR" altLang="en-US" dirty="0"/>
              <a:t>우리는 이런 언어들을 배울 겁니다</a:t>
            </a:r>
            <a:r>
              <a:rPr lang="en-US" altLang="ko-KR" dirty="0"/>
              <a:t>!</a:t>
            </a:r>
            <a:endParaRPr lang="ko-KR" alt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B7DABF35-958E-3283-AFF1-CBDE8E019C95}"/>
              </a:ext>
            </a:extLst>
          </p:cNvPr>
          <p:cNvGrpSpPr/>
          <p:nvPr/>
        </p:nvGrpSpPr>
        <p:grpSpPr>
          <a:xfrm>
            <a:off x="1941140" y="1599080"/>
            <a:ext cx="8309720" cy="4138333"/>
            <a:chOff x="1416703" y="1643902"/>
            <a:chExt cx="8309720" cy="4138333"/>
          </a:xfrm>
        </p:grpSpPr>
        <p:pic>
          <p:nvPicPr>
            <p:cNvPr id="15362" name="Picture 2" descr="html] html이란, 웹 브라우저와 웹 편집기">
              <a:extLst>
                <a:ext uri="{FF2B5EF4-FFF2-40B4-BE49-F238E27FC236}">
                  <a16:creationId xmlns:a16="http://schemas.microsoft.com/office/drawing/2014/main" id="{5F2FD47E-0604-3A54-BAA1-5FC6E48799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6703" y="1643902"/>
              <a:ext cx="5355489" cy="41383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364" name="Picture 4" descr="자바스크립트(JavaScript) 공부">
              <a:extLst>
                <a:ext uri="{FF2B5EF4-FFF2-40B4-BE49-F238E27FC236}">
                  <a16:creationId xmlns:a16="http://schemas.microsoft.com/office/drawing/2014/main" id="{9FBD5B7F-09DF-4AE5-1C8E-7308CE1D14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51248" y="2052635"/>
              <a:ext cx="3075175" cy="3075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3811250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ML 입문 | HTML 시작 | HTML 기본 구조 | devkuma">
            <a:extLst>
              <a:ext uri="{FF2B5EF4-FFF2-40B4-BE49-F238E27FC236}">
                <a16:creationId xmlns:a16="http://schemas.microsoft.com/office/drawing/2014/main" id="{B1CF6D9A-C167-48AC-0C7F-B8E2E374C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387" y="494348"/>
            <a:ext cx="8086018" cy="5227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795630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AA0D5F8-C883-F037-9A97-1B9DB1DA83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522" y="683815"/>
            <a:ext cx="9857559" cy="5490369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4DD5045-695F-D625-0DA1-8FEE88B51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/>
          <a:lstStyle/>
          <a:p>
            <a:r>
              <a:rPr lang="en-US" altLang="ko-KR" dirty="0"/>
              <a:t>HTML</a:t>
            </a:r>
            <a:r>
              <a:rPr lang="ko-KR" altLang="en-US" dirty="0"/>
              <a:t> 기본</a:t>
            </a:r>
            <a:r>
              <a:rPr lang="en-US" altLang="ko-KR" dirty="0"/>
              <a:t> </a:t>
            </a:r>
            <a:r>
              <a:rPr lang="ko-KR" altLang="en-US" dirty="0"/>
              <a:t>문법</a:t>
            </a:r>
            <a:r>
              <a:rPr lang="en-US" altLang="ko-KR" dirty="0"/>
              <a:t>, </a:t>
            </a:r>
            <a:r>
              <a:rPr lang="ko-KR" altLang="en-US" dirty="0">
                <a:solidFill>
                  <a:schemeClr val="accent2"/>
                </a:solidFill>
              </a:rPr>
              <a:t>중첩</a:t>
            </a:r>
            <a:r>
              <a:rPr lang="en-US" altLang="ko-KR" dirty="0">
                <a:solidFill>
                  <a:schemeClr val="accent2"/>
                </a:solidFill>
              </a:rPr>
              <a:t>(Nested)</a:t>
            </a:r>
            <a:endParaRPr lang="ko-KR" alt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15196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98D7F65-5ED3-1966-4ECF-B4E6748673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369" y="355445"/>
            <a:ext cx="10081261" cy="6147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77423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49F053D-FF51-68E7-6526-ACD8B6E070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2930" y="432484"/>
            <a:ext cx="9766140" cy="5993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18941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0D29371-E34B-849B-57FF-EF25F2B86E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151" y="384880"/>
            <a:ext cx="10021698" cy="6088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11712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905897B-A408-5BFA-344E-9285FCF0DC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3979" y="456779"/>
            <a:ext cx="9784041" cy="5944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11984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98BD12E-F8D0-F62F-9FC6-03E81708DA77}"/>
              </a:ext>
            </a:extLst>
          </p:cNvPr>
          <p:cNvSpPr txBox="1"/>
          <p:nvPr/>
        </p:nvSpPr>
        <p:spPr>
          <a:xfrm>
            <a:off x="304800" y="263328"/>
            <a:ext cx="10337074" cy="92333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&gt;Hello, HTML World!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1DBB947-1000-F89E-CA53-95B908F76B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1" y="1456589"/>
            <a:ext cx="4030702" cy="1016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49421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566952"/>
            <a:ext cx="1219200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5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빈 요소</a:t>
            </a:r>
          </a:p>
        </p:txBody>
      </p:sp>
    </p:spTree>
    <p:extLst>
      <p:ext uri="{BB962C8B-B14F-4D97-AF65-F5344CB8AC3E}">
        <p14:creationId xmlns:p14="http://schemas.microsoft.com/office/powerpoint/2010/main" val="864655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8B6C61-90EE-F752-914C-F0C010090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HTML</a:t>
            </a:r>
            <a:r>
              <a:rPr lang="ko-KR" altLang="en-US" dirty="0"/>
              <a:t> 기본</a:t>
            </a:r>
            <a:r>
              <a:rPr lang="en-US" altLang="ko-KR" dirty="0"/>
              <a:t> </a:t>
            </a:r>
            <a:r>
              <a:rPr lang="ko-KR" altLang="en-US" dirty="0"/>
              <a:t>문법</a:t>
            </a:r>
            <a:r>
              <a:rPr lang="en-US" altLang="ko-KR" dirty="0"/>
              <a:t>, </a:t>
            </a:r>
            <a:r>
              <a:rPr lang="ko-KR" altLang="en-US" dirty="0">
                <a:solidFill>
                  <a:schemeClr val="accent2"/>
                </a:solidFill>
              </a:rPr>
              <a:t>빈 요소</a:t>
            </a:r>
            <a:r>
              <a:rPr lang="en-US" altLang="ko-KR" dirty="0">
                <a:solidFill>
                  <a:schemeClr val="accent2"/>
                </a:solidFill>
              </a:rPr>
              <a:t>(Empty)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9" name="내용 개체 틀 4">
            <a:extLst>
              <a:ext uri="{FF2B5EF4-FFF2-40B4-BE49-F238E27FC236}">
                <a16:creationId xmlns:a16="http://schemas.microsoft.com/office/drawing/2014/main" id="{8728ACB7-8FD9-8BA8-7376-9DCC1F909A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690688"/>
            <a:ext cx="11447929" cy="497008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accent2"/>
                </a:solidFill>
              </a:rPr>
              <a:t>내용이 없는 요소</a:t>
            </a:r>
            <a:r>
              <a:rPr lang="en-US" altLang="ko-KR" dirty="0"/>
              <a:t>(</a:t>
            </a:r>
            <a:r>
              <a:rPr lang="ko-KR" altLang="en-US" dirty="0"/>
              <a:t>가질 수 없거나</a:t>
            </a:r>
            <a:r>
              <a:rPr lang="en-US" altLang="ko-KR" dirty="0"/>
              <a:t>, </a:t>
            </a:r>
            <a:r>
              <a:rPr lang="ko-KR" altLang="en-US" dirty="0"/>
              <a:t>필요 </a:t>
            </a:r>
            <a:r>
              <a:rPr lang="en-US" altLang="ko-KR" dirty="0"/>
              <a:t>X)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빈 요소는 내용이 없으며</a:t>
            </a:r>
            <a:r>
              <a:rPr lang="en-US" altLang="ko-KR" dirty="0"/>
              <a:t>, </a:t>
            </a:r>
            <a:r>
              <a:rPr lang="ko-KR" altLang="en-US" dirty="0">
                <a:solidFill>
                  <a:schemeClr val="accent2"/>
                </a:solidFill>
              </a:rPr>
              <a:t>속성만 소유</a:t>
            </a:r>
            <a:endParaRPr lang="en-US" altLang="ko-KR" dirty="0">
              <a:solidFill>
                <a:schemeClr val="accent2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00B050"/>
                </a:solidFill>
              </a:rPr>
              <a:t>&lt;</a:t>
            </a:r>
            <a:r>
              <a:rPr lang="en-US" altLang="ko-KR" dirty="0" err="1">
                <a:solidFill>
                  <a:srgbClr val="00B050"/>
                </a:solidFill>
              </a:rPr>
              <a:t>br</a:t>
            </a:r>
            <a:r>
              <a:rPr lang="en-US" altLang="ko-KR" dirty="0">
                <a:solidFill>
                  <a:srgbClr val="00B050"/>
                </a:solidFill>
              </a:rPr>
              <a:t>&gt;, &lt;</a:t>
            </a:r>
            <a:r>
              <a:rPr lang="en-US" altLang="ko-KR" dirty="0" err="1">
                <a:solidFill>
                  <a:srgbClr val="00B050"/>
                </a:solidFill>
              </a:rPr>
              <a:t>hr</a:t>
            </a:r>
            <a:r>
              <a:rPr lang="en-US" altLang="ko-KR" dirty="0">
                <a:solidFill>
                  <a:srgbClr val="00B050"/>
                </a:solidFill>
              </a:rPr>
              <a:t>&gt;, &lt;</a:t>
            </a:r>
            <a:r>
              <a:rPr lang="en-US" altLang="ko-KR" dirty="0" err="1">
                <a:solidFill>
                  <a:srgbClr val="00B050"/>
                </a:solidFill>
              </a:rPr>
              <a:t>img</a:t>
            </a:r>
            <a:r>
              <a:rPr lang="en-US" altLang="ko-KR" dirty="0">
                <a:solidFill>
                  <a:srgbClr val="00B050"/>
                </a:solidFill>
              </a:rPr>
              <a:t>&gt;, &lt;input&gt;, &lt;link&gt;, &lt;meta&gt; </a:t>
            </a:r>
            <a:r>
              <a:rPr lang="ko-KR" altLang="en-US" dirty="0"/>
              <a:t>등이 존재</a:t>
            </a:r>
          </a:p>
        </p:txBody>
      </p:sp>
    </p:spTree>
    <p:extLst>
      <p:ext uri="{BB962C8B-B14F-4D97-AF65-F5344CB8AC3E}">
        <p14:creationId xmlns:p14="http://schemas.microsoft.com/office/powerpoint/2010/main" val="195687514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BFBD945-00CF-44C2-BDCD-C3C25665A5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6607" y="1490170"/>
            <a:ext cx="8058786" cy="3877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039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5AE000-C7FC-BD86-B0E1-6D732E0C8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 언어들은 왜 나누어져 있을까요</a:t>
            </a:r>
            <a:r>
              <a:rPr lang="en-US" altLang="ko-KR" dirty="0"/>
              <a:t>?</a:t>
            </a:r>
            <a:endParaRPr lang="ko-KR" altLang="en-US" dirty="0"/>
          </a:p>
        </p:txBody>
      </p:sp>
      <p:pic>
        <p:nvPicPr>
          <p:cNvPr id="16386" name="Picture 2" descr="왜 ANN 이여야만 하는가? - 코인추천 게시판 - 코인판">
            <a:extLst>
              <a:ext uri="{FF2B5EF4-FFF2-40B4-BE49-F238E27FC236}">
                <a16:creationId xmlns:a16="http://schemas.microsoft.com/office/drawing/2014/main" id="{1F5D9A22-79EC-C703-EA9B-756D9B62FF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1985682"/>
            <a:ext cx="4419600" cy="441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2158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3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3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F948837-3986-5342-CDFF-ADF4056910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4246" y="1038277"/>
            <a:ext cx="9403508" cy="4781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60807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98BD12E-F8D0-F62F-9FC6-03E81708DA77}"/>
              </a:ext>
            </a:extLst>
          </p:cNvPr>
          <p:cNvSpPr txBox="1"/>
          <p:nvPr/>
        </p:nvSpPr>
        <p:spPr>
          <a:xfrm>
            <a:off x="304800" y="263328"/>
            <a:ext cx="10337074" cy="92333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Hello,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HTML World!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E258FC0-594B-B1D4-0123-0374772B28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913" y="1382543"/>
            <a:ext cx="2797258" cy="1258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37906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566952"/>
            <a:ext cx="1219200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5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주석</a:t>
            </a:r>
          </a:p>
        </p:txBody>
      </p:sp>
    </p:spTree>
    <p:extLst>
      <p:ext uri="{BB962C8B-B14F-4D97-AF65-F5344CB8AC3E}">
        <p14:creationId xmlns:p14="http://schemas.microsoft.com/office/powerpoint/2010/main" val="3623573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8B6C61-90EE-F752-914C-F0C010090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HTML</a:t>
            </a:r>
            <a:r>
              <a:rPr lang="ko-KR" altLang="en-US" dirty="0"/>
              <a:t> 기본</a:t>
            </a:r>
            <a:r>
              <a:rPr lang="en-US" altLang="ko-KR" dirty="0"/>
              <a:t> </a:t>
            </a:r>
            <a:r>
              <a:rPr lang="ko-KR" altLang="en-US" dirty="0"/>
              <a:t>문법</a:t>
            </a:r>
            <a:r>
              <a:rPr lang="en-US" altLang="ko-KR" dirty="0"/>
              <a:t>, </a:t>
            </a:r>
            <a:r>
              <a:rPr lang="ko-KR" altLang="en-US" dirty="0">
                <a:solidFill>
                  <a:schemeClr val="accent2"/>
                </a:solidFill>
              </a:rPr>
              <a:t>주석</a:t>
            </a:r>
            <a:r>
              <a:rPr lang="en-US" altLang="ko-KR" dirty="0">
                <a:solidFill>
                  <a:schemeClr val="accent2"/>
                </a:solidFill>
              </a:rPr>
              <a:t>(Comments)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B51F228-30DC-7E5C-B825-3983EE129E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2664823"/>
            <a:ext cx="10842812" cy="351214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b="0" i="0" dirty="0">
                <a:solidFill>
                  <a:schemeClr val="accent2"/>
                </a:solidFill>
                <a:effectLst/>
              </a:rPr>
              <a:t>주석</a:t>
            </a:r>
            <a:r>
              <a:rPr lang="en-US" altLang="ko-KR" b="0" i="0" dirty="0">
                <a:solidFill>
                  <a:schemeClr val="accent2"/>
                </a:solidFill>
                <a:effectLst/>
              </a:rPr>
              <a:t>(comment)</a:t>
            </a:r>
            <a:r>
              <a:rPr lang="ko-KR" altLang="en-US" b="0" i="0" dirty="0">
                <a:solidFill>
                  <a:srgbClr val="333333"/>
                </a:solidFill>
                <a:effectLst/>
              </a:rPr>
              <a:t>는 개발자에게 코드를 설명하기 위해 사용</a:t>
            </a:r>
            <a:endParaRPr lang="en-US" altLang="ko-KR" b="0" i="0" dirty="0">
              <a:solidFill>
                <a:srgbClr val="333333"/>
              </a:solidFill>
              <a:effectLst/>
            </a:endParaRPr>
          </a:p>
          <a:p>
            <a:pPr>
              <a:lnSpc>
                <a:spcPct val="150000"/>
              </a:lnSpc>
            </a:pPr>
            <a:r>
              <a:rPr lang="ko-KR" altLang="en-US" b="0" i="0" dirty="0">
                <a:solidFill>
                  <a:srgbClr val="333333"/>
                </a:solidFill>
                <a:effectLst/>
              </a:rPr>
              <a:t>브라우저는 주석을 </a:t>
            </a:r>
            <a:r>
              <a:rPr lang="ko-KR" altLang="en-US" b="0" i="0" dirty="0">
                <a:solidFill>
                  <a:schemeClr val="accent2"/>
                </a:solidFill>
                <a:effectLst/>
              </a:rPr>
              <a:t>화면에 표시하지 않는다</a:t>
            </a:r>
            <a:r>
              <a:rPr lang="en-US" altLang="ko-KR" b="0" i="0" dirty="0">
                <a:solidFill>
                  <a:schemeClr val="accent2"/>
                </a:solidFill>
                <a:effectLst/>
              </a:rPr>
              <a:t>.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2DBF26C-F16D-CF0D-F799-FC4CD8E3AA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988" y="1397268"/>
            <a:ext cx="6234235" cy="1059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56607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9BFCD0-B105-D5D9-3DFA-CDD408D11E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  <a:r>
              <a:rPr lang="en-US" altLang="ko-KR" dirty="0">
                <a:solidFill>
                  <a:srgbClr val="0070C0"/>
                </a:solidFill>
              </a:rPr>
              <a:t>, </a:t>
            </a:r>
            <a:r>
              <a:rPr lang="ko-KR" altLang="en-US" dirty="0">
                <a:solidFill>
                  <a:srgbClr val="0070C0"/>
                </a:solidFill>
              </a:rPr>
              <a:t>간단한 </a:t>
            </a:r>
            <a:r>
              <a:rPr lang="en-US" altLang="ko-KR" dirty="0">
                <a:solidFill>
                  <a:srgbClr val="0070C0"/>
                </a:solidFill>
              </a:rPr>
              <a:t>HTML </a:t>
            </a:r>
            <a:r>
              <a:rPr lang="ko-KR" altLang="en-US" dirty="0">
                <a:solidFill>
                  <a:srgbClr val="0070C0"/>
                </a:solidFill>
              </a:rPr>
              <a:t>문서 만들기</a:t>
            </a:r>
            <a:r>
              <a:rPr lang="en-US" altLang="ko-KR" dirty="0">
                <a:solidFill>
                  <a:srgbClr val="0070C0"/>
                </a:solidFill>
              </a:rPr>
              <a:t> 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B03938B-B422-897C-F7A8-A74CA7F1F1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지금 까지 배운 </a:t>
            </a:r>
            <a:r>
              <a:rPr lang="en-US" altLang="ko-KR" dirty="0"/>
              <a:t>&lt;h1&gt;, &lt;</a:t>
            </a:r>
            <a:r>
              <a:rPr lang="en-US" altLang="ko-KR" dirty="0" err="1"/>
              <a:t>hr</a:t>
            </a:r>
            <a:r>
              <a:rPr lang="en-US" altLang="ko-KR" dirty="0"/>
              <a:t>&gt;, </a:t>
            </a:r>
            <a:r>
              <a:rPr lang="ko-KR" altLang="en-US" dirty="0"/>
              <a:t>주석을 사용하여 아래 그림과 같은 간단한 </a:t>
            </a:r>
            <a:r>
              <a:rPr lang="en-US" altLang="ko-KR" dirty="0"/>
              <a:t>HTML </a:t>
            </a:r>
            <a:r>
              <a:rPr lang="ko-KR" altLang="en-US" dirty="0"/>
              <a:t>문서 만들기</a:t>
            </a:r>
            <a:r>
              <a:rPr lang="en-US" altLang="ko-KR" dirty="0"/>
              <a:t>~!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주석을 사용하여 자신이 하고싶은 말 전달하기</a:t>
            </a:r>
            <a:r>
              <a:rPr lang="en-US" altLang="ko-KR" dirty="0"/>
              <a:t>!</a:t>
            </a:r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CB62DCF-95B8-7D81-9D57-FA4D7B1CA3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663" y="3149557"/>
            <a:ext cx="10946674" cy="1361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76245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213009"/>
            <a:ext cx="121920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5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태그의</a:t>
            </a:r>
            <a:r>
              <a:rPr lang="ko-KR" altLang="en-US" sz="138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 속성</a:t>
            </a:r>
          </a:p>
        </p:txBody>
      </p:sp>
    </p:spTree>
    <p:extLst>
      <p:ext uri="{BB962C8B-B14F-4D97-AF65-F5344CB8AC3E}">
        <p14:creationId xmlns:p14="http://schemas.microsoft.com/office/powerpoint/2010/main" val="2400208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8B6C61-90EE-F752-914C-F0C010090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HTML</a:t>
            </a:r>
            <a:r>
              <a:rPr lang="ko-KR" altLang="en-US" dirty="0"/>
              <a:t> 기본</a:t>
            </a:r>
            <a:r>
              <a:rPr lang="en-US" altLang="ko-KR" dirty="0"/>
              <a:t> </a:t>
            </a:r>
            <a:r>
              <a:rPr lang="ko-KR" altLang="en-US" dirty="0"/>
              <a:t>문법</a:t>
            </a:r>
            <a:r>
              <a:rPr lang="en-US" altLang="ko-KR" dirty="0"/>
              <a:t>, </a:t>
            </a:r>
            <a:r>
              <a:rPr lang="ko-KR" altLang="en-US" dirty="0">
                <a:solidFill>
                  <a:schemeClr val="accent2"/>
                </a:solidFill>
              </a:rPr>
              <a:t>속성</a:t>
            </a:r>
            <a:r>
              <a:rPr lang="en-US" altLang="ko-KR" dirty="0">
                <a:solidFill>
                  <a:schemeClr val="accent2"/>
                </a:solidFill>
              </a:rPr>
              <a:t>(Attribute)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10" name="내용 개체 틀 4">
            <a:extLst>
              <a:ext uri="{FF2B5EF4-FFF2-40B4-BE49-F238E27FC236}">
                <a16:creationId xmlns:a16="http://schemas.microsoft.com/office/drawing/2014/main" id="{A8821036-62BB-D3D1-D286-42D12EAF1E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6849" y="4112339"/>
            <a:ext cx="11098304" cy="248568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accent2"/>
                </a:solidFill>
              </a:rPr>
              <a:t>속성</a:t>
            </a:r>
            <a:r>
              <a:rPr lang="en-US" altLang="ko-KR" b="0" i="0" dirty="0">
                <a:solidFill>
                  <a:schemeClr val="accent2"/>
                </a:solidFill>
                <a:effectLst/>
              </a:rPr>
              <a:t>(Attribute)</a:t>
            </a:r>
            <a:r>
              <a:rPr lang="ko-KR" altLang="en-US" b="0" i="0" dirty="0">
                <a:solidFill>
                  <a:srgbClr val="333333"/>
                </a:solidFill>
                <a:effectLst/>
              </a:rPr>
              <a:t>이란 요소의 </a:t>
            </a:r>
            <a:r>
              <a:rPr lang="ko-KR" altLang="en-US" b="0" i="0" dirty="0">
                <a:solidFill>
                  <a:srgbClr val="0070C0"/>
                </a:solidFill>
                <a:effectLst/>
              </a:rPr>
              <a:t>성질</a:t>
            </a:r>
            <a:r>
              <a:rPr lang="en-US" altLang="ko-KR" b="0" i="0" dirty="0">
                <a:solidFill>
                  <a:srgbClr val="0070C0"/>
                </a:solidFill>
                <a:effectLst/>
              </a:rPr>
              <a:t>, </a:t>
            </a:r>
            <a:r>
              <a:rPr lang="ko-KR" altLang="en-US" b="0" i="0" dirty="0">
                <a:solidFill>
                  <a:srgbClr val="0070C0"/>
                </a:solidFill>
                <a:effectLst/>
              </a:rPr>
              <a:t>특징</a:t>
            </a:r>
            <a:r>
              <a:rPr lang="ko-KR" altLang="en-US" b="0" i="0" dirty="0">
                <a:solidFill>
                  <a:srgbClr val="333333"/>
                </a:solidFill>
                <a:effectLst/>
              </a:rPr>
              <a:t>을 정의</a:t>
            </a:r>
            <a:endParaRPr lang="en-US" altLang="ko-KR" b="0" i="0" dirty="0">
              <a:solidFill>
                <a:srgbClr val="333333"/>
              </a:solidFill>
              <a:effectLst/>
            </a:endParaRPr>
          </a:p>
          <a:p>
            <a:pPr>
              <a:lnSpc>
                <a:spcPct val="150000"/>
              </a:lnSpc>
            </a:pPr>
            <a:r>
              <a:rPr lang="ko-KR" altLang="en-US" b="0" i="0" dirty="0">
                <a:solidFill>
                  <a:schemeClr val="accent2"/>
                </a:solidFill>
                <a:effectLst/>
              </a:rPr>
              <a:t>속성</a:t>
            </a:r>
            <a:r>
              <a:rPr lang="ko-KR" altLang="en-US" b="0" i="0" dirty="0">
                <a:solidFill>
                  <a:srgbClr val="333333"/>
                </a:solidFill>
                <a:effectLst/>
              </a:rPr>
              <a:t>은 요소에 </a:t>
            </a:r>
            <a:r>
              <a:rPr lang="ko-KR" altLang="en-US" b="0" i="0" dirty="0">
                <a:solidFill>
                  <a:schemeClr val="accent2"/>
                </a:solidFill>
                <a:effectLst/>
              </a:rPr>
              <a:t>추가적 정보</a:t>
            </a:r>
            <a:r>
              <a:rPr lang="en-US" altLang="ko-KR" b="0" i="0" dirty="0">
                <a:solidFill>
                  <a:srgbClr val="333333"/>
                </a:solidFill>
                <a:effectLst/>
              </a:rPr>
              <a:t>(</a:t>
            </a:r>
            <a:r>
              <a:rPr lang="ko-KR" altLang="en-US" b="0" i="0" dirty="0">
                <a:solidFill>
                  <a:srgbClr val="333333"/>
                </a:solidFill>
                <a:effectLst/>
              </a:rPr>
              <a:t>예를 들어 이미지 파일의 경로</a:t>
            </a:r>
            <a:r>
              <a:rPr lang="en-US" altLang="ko-KR" b="0" i="0" dirty="0">
                <a:solidFill>
                  <a:srgbClr val="333333"/>
                </a:solidFill>
                <a:effectLst/>
              </a:rPr>
              <a:t>, </a:t>
            </a:r>
            <a:r>
              <a:rPr lang="ko-KR" altLang="en-US" b="0" i="0" dirty="0">
                <a:solidFill>
                  <a:srgbClr val="333333"/>
                </a:solidFill>
                <a:effectLst/>
              </a:rPr>
              <a:t>크기 등</a:t>
            </a:r>
            <a:r>
              <a:rPr lang="en-US" altLang="ko-KR" b="0" i="0" dirty="0">
                <a:solidFill>
                  <a:srgbClr val="333333"/>
                </a:solidFill>
                <a:effectLst/>
              </a:rPr>
              <a:t>)</a:t>
            </a:r>
            <a:r>
              <a:rPr lang="ko-KR" altLang="en-US" b="0" i="0" dirty="0">
                <a:solidFill>
                  <a:srgbClr val="333333"/>
                </a:solidFill>
                <a:effectLst/>
              </a:rPr>
              <a:t>를 제공한다</a:t>
            </a:r>
            <a:r>
              <a:rPr lang="en-US" altLang="ko-KR" b="0" i="0" dirty="0">
                <a:solidFill>
                  <a:srgbClr val="333333"/>
                </a:solidFill>
                <a:effectLst/>
              </a:rPr>
              <a:t>.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C2631F5-B30F-2874-4B5C-1AE628B135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848" y="1477176"/>
            <a:ext cx="7912100" cy="2485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69745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ADD6114-57B4-BB87-2FE9-21F5D90809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9233" y="722226"/>
            <a:ext cx="8833534" cy="5413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16553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619929F8-2220-E22A-95DA-1F5B64BC53E8}"/>
              </a:ext>
            </a:extLst>
          </p:cNvPr>
          <p:cNvGrpSpPr/>
          <p:nvPr/>
        </p:nvGrpSpPr>
        <p:grpSpPr>
          <a:xfrm>
            <a:off x="425450" y="1278379"/>
            <a:ext cx="11341100" cy="3244978"/>
            <a:chOff x="425450" y="1214879"/>
            <a:chExt cx="11341100" cy="3244978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0AF1D58E-6576-712A-042E-A2C5F14797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5450" y="1214879"/>
              <a:ext cx="11341100" cy="3244978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781134DF-0033-E86B-45B9-0D8220BCD894}"/>
                </a:ext>
              </a:extLst>
            </p:cNvPr>
            <p:cNvSpPr/>
            <p:nvPr/>
          </p:nvSpPr>
          <p:spPr>
            <a:xfrm>
              <a:off x="4292600" y="4114800"/>
              <a:ext cx="1358900" cy="34505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9479181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EACC0A7-4024-BF52-AA08-EB609504FA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5494" y="1047417"/>
            <a:ext cx="7421011" cy="4763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1193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사막 - 위키백과, 우리 모두의 백과사전">
            <a:extLst>
              <a:ext uri="{FF2B5EF4-FFF2-40B4-BE49-F238E27FC236}">
                <a16:creationId xmlns:a16="http://schemas.microsoft.com/office/drawing/2014/main" id="{4C13ADE0-0749-0780-F142-64F7D81F78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02500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C820133-D6EC-0794-1ABA-B5A16C8901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321" y="846897"/>
            <a:ext cx="11311358" cy="3966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64805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E49A50A-EFAF-46AA-994F-E979C8D097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" y="768177"/>
            <a:ext cx="11239500" cy="3945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96356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835434"/>
            <a:ext cx="12192000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5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HTML</a:t>
            </a:r>
          </a:p>
          <a:p>
            <a:pPr algn="ctr"/>
            <a:r>
              <a:rPr lang="ko-KR" altLang="en-US" sz="115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문서의 구조</a:t>
            </a:r>
          </a:p>
        </p:txBody>
      </p:sp>
    </p:spTree>
    <p:extLst>
      <p:ext uri="{BB962C8B-B14F-4D97-AF65-F5344CB8AC3E}">
        <p14:creationId xmlns:p14="http://schemas.microsoft.com/office/powerpoint/2010/main" val="1906427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8B6C61-90EE-F752-914C-F0C010090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HTML</a:t>
            </a:r>
            <a:r>
              <a:rPr lang="ko-KR" altLang="en-US" dirty="0"/>
              <a:t> 구조 설명</a:t>
            </a:r>
          </a:p>
        </p:txBody>
      </p:sp>
      <p:pic>
        <p:nvPicPr>
          <p:cNvPr id="20482" name="Picture 2" descr="월간중앙">
            <a:extLst>
              <a:ext uri="{FF2B5EF4-FFF2-40B4-BE49-F238E27FC236}">
                <a16:creationId xmlns:a16="http://schemas.microsoft.com/office/drawing/2014/main" id="{7F9F4135-D8AB-E068-6479-D230C51100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786" y="1785378"/>
            <a:ext cx="3827649" cy="4527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AE98DE4-5973-42ED-0974-7B2EF263DFEB}"/>
              </a:ext>
            </a:extLst>
          </p:cNvPr>
          <p:cNvSpPr txBox="1"/>
          <p:nvPr/>
        </p:nvSpPr>
        <p:spPr>
          <a:xfrm>
            <a:off x="5580650" y="1702793"/>
            <a:ext cx="4648079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500" dirty="0">
                <a:solidFill>
                  <a:srgbClr val="00B050"/>
                </a:solidFill>
                <a:latin typeface="Mosk Bold 700" panose="02000506000000020004" pitchFamily="2" charset="0"/>
              </a:rPr>
              <a:t>&lt;head&gt;</a:t>
            </a:r>
            <a:endParaRPr lang="ko-KR" altLang="en-US" sz="11500" dirty="0">
              <a:solidFill>
                <a:srgbClr val="00B050"/>
              </a:solidFill>
              <a:latin typeface="Mosk Bold 700" panose="02000506000000020004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922DEF8-E271-75F8-F47D-42E89BA946EC}"/>
              </a:ext>
            </a:extLst>
          </p:cNvPr>
          <p:cNvSpPr txBox="1"/>
          <p:nvPr/>
        </p:nvSpPr>
        <p:spPr>
          <a:xfrm>
            <a:off x="5580649" y="4114299"/>
            <a:ext cx="4648079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500" dirty="0">
                <a:solidFill>
                  <a:srgbClr val="00B050"/>
                </a:solidFill>
                <a:latin typeface="Mosk Bold 700" panose="02000506000000020004" pitchFamily="2" charset="0"/>
              </a:rPr>
              <a:t>&lt;body&gt;</a:t>
            </a:r>
            <a:endParaRPr lang="ko-KR" altLang="en-US" sz="11500" dirty="0">
              <a:solidFill>
                <a:srgbClr val="00B050"/>
              </a:solidFill>
              <a:latin typeface="Mosk Bold 700" panose="02000506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3995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8B6C61-90EE-F752-914C-F0C010090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HTML</a:t>
            </a:r>
            <a:r>
              <a:rPr lang="ko-KR" altLang="en-US" dirty="0"/>
              <a:t> 구조 설명</a:t>
            </a:r>
          </a:p>
        </p:txBody>
      </p:sp>
      <p:pic>
        <p:nvPicPr>
          <p:cNvPr id="20482" name="Picture 2" descr="월간중앙">
            <a:extLst>
              <a:ext uri="{FF2B5EF4-FFF2-40B4-BE49-F238E27FC236}">
                <a16:creationId xmlns:a16="http://schemas.microsoft.com/office/drawing/2014/main" id="{7F9F4135-D8AB-E068-6479-D230C51100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2687" y="2485196"/>
            <a:ext cx="2439614" cy="2885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AE98DE4-5973-42ED-0974-7B2EF263DFEB}"/>
              </a:ext>
            </a:extLst>
          </p:cNvPr>
          <p:cNvSpPr txBox="1"/>
          <p:nvPr/>
        </p:nvSpPr>
        <p:spPr>
          <a:xfrm>
            <a:off x="5866964" y="2295774"/>
            <a:ext cx="342219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0" dirty="0">
                <a:solidFill>
                  <a:srgbClr val="00B050"/>
                </a:solidFill>
                <a:latin typeface="Mosk Bold 700" panose="02000506000000020004" pitchFamily="2" charset="0"/>
              </a:rPr>
              <a:t>&lt;head&gt;</a:t>
            </a:r>
            <a:endParaRPr lang="ko-KR" altLang="en-US" sz="8000" dirty="0">
              <a:solidFill>
                <a:srgbClr val="00B050"/>
              </a:solidFill>
              <a:latin typeface="Mosk Bold 700" panose="02000506000000020004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922DEF8-E271-75F8-F47D-42E89BA946EC}"/>
              </a:ext>
            </a:extLst>
          </p:cNvPr>
          <p:cNvSpPr txBox="1"/>
          <p:nvPr/>
        </p:nvSpPr>
        <p:spPr>
          <a:xfrm>
            <a:off x="5866964" y="4047188"/>
            <a:ext cx="342219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0" dirty="0">
                <a:solidFill>
                  <a:srgbClr val="00B050"/>
                </a:solidFill>
                <a:latin typeface="Mosk Bold 700" panose="02000506000000020004" pitchFamily="2" charset="0"/>
              </a:rPr>
              <a:t>&lt;body&gt;</a:t>
            </a:r>
            <a:endParaRPr lang="ko-KR" altLang="en-US" sz="8000" dirty="0">
              <a:solidFill>
                <a:srgbClr val="00B050"/>
              </a:solidFill>
              <a:latin typeface="Mosk Bold 700" panose="02000506000000020004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49E31C-CF70-7D75-CE16-4CF21CBD82E8}"/>
              </a:ext>
            </a:extLst>
          </p:cNvPr>
          <p:cNvSpPr txBox="1"/>
          <p:nvPr/>
        </p:nvSpPr>
        <p:spPr>
          <a:xfrm>
            <a:off x="2158454" y="1094646"/>
            <a:ext cx="464807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0" dirty="0">
                <a:solidFill>
                  <a:schemeClr val="accent1"/>
                </a:solidFill>
                <a:latin typeface="Mosk Bold 700" panose="02000506000000020004" pitchFamily="2" charset="0"/>
              </a:rPr>
              <a:t>&lt;html&gt;</a:t>
            </a:r>
            <a:endParaRPr lang="ko-KR" altLang="en-US" sz="8000" dirty="0">
              <a:solidFill>
                <a:schemeClr val="accent1"/>
              </a:solidFill>
              <a:latin typeface="Mosk Bold 700" panose="02000506000000020004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3BB7EA-22EA-82E6-9F25-5FDDFF8C0565}"/>
              </a:ext>
            </a:extLst>
          </p:cNvPr>
          <p:cNvSpPr txBox="1"/>
          <p:nvPr/>
        </p:nvSpPr>
        <p:spPr>
          <a:xfrm>
            <a:off x="2158453" y="5437738"/>
            <a:ext cx="464807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0" dirty="0">
                <a:solidFill>
                  <a:schemeClr val="accent1"/>
                </a:solidFill>
                <a:latin typeface="Mosk Bold 700" panose="02000506000000020004" pitchFamily="2" charset="0"/>
              </a:rPr>
              <a:t>&lt;html&gt;</a:t>
            </a:r>
            <a:endParaRPr lang="ko-KR" altLang="en-US" sz="8000" dirty="0">
              <a:solidFill>
                <a:schemeClr val="accent1"/>
              </a:solidFill>
              <a:latin typeface="Mosk Bold 700" panose="02000506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9761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6" grpId="0"/>
      <p:bldP spid="7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8B6C61-90EE-F752-914C-F0C010090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HTML</a:t>
            </a:r>
            <a:r>
              <a:rPr lang="ko-KR" altLang="en-US" dirty="0"/>
              <a:t> 구조 설명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A036C060-E889-021E-C1D0-70A3060321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93976" y="1328390"/>
            <a:ext cx="6243917" cy="5526782"/>
          </a:xfrm>
        </p:spPr>
        <p:txBody>
          <a:bodyPr>
            <a:normAutofit/>
          </a:bodyPr>
          <a:lstStyle/>
          <a:p>
            <a:r>
              <a:rPr lang="en-US" altLang="ko-KR" sz="2400" dirty="0"/>
              <a:t>HTML5 </a:t>
            </a:r>
            <a:r>
              <a:rPr lang="ko-KR" altLang="en-US" sz="2400" dirty="0"/>
              <a:t>문서는 반드시 </a:t>
            </a:r>
            <a:r>
              <a:rPr lang="en-US" altLang="ko-KR" sz="2400" dirty="0">
                <a:solidFill>
                  <a:schemeClr val="accent2"/>
                </a:solidFill>
              </a:rPr>
              <a:t>&lt;!DOCTYPE html&gt;</a:t>
            </a:r>
            <a:r>
              <a:rPr lang="ko-KR" altLang="en-US" sz="2400" dirty="0"/>
              <a:t>으로 시작하여 문서 형식을 </a:t>
            </a:r>
            <a:r>
              <a:rPr lang="en-US" altLang="ko-KR" sz="2400" dirty="0"/>
              <a:t>HTML5</a:t>
            </a:r>
            <a:r>
              <a:rPr lang="ko-KR" altLang="en-US" sz="2400" dirty="0"/>
              <a:t>로 지정</a:t>
            </a:r>
            <a:endParaRPr lang="en-US" altLang="ko-KR" sz="2400" dirty="0"/>
          </a:p>
          <a:p>
            <a:r>
              <a:rPr lang="ko-KR" altLang="en-US" sz="2400" dirty="0"/>
              <a:t>실제적인 </a:t>
            </a:r>
            <a:r>
              <a:rPr lang="en-US" altLang="ko-KR" sz="2400" dirty="0"/>
              <a:t>HTML </a:t>
            </a:r>
            <a:r>
              <a:rPr lang="ko-KR" altLang="en-US" sz="2400" dirty="0"/>
              <a:t>문서는 </a:t>
            </a:r>
            <a:r>
              <a:rPr lang="en-US" altLang="ko-KR" sz="2400" dirty="0"/>
              <a:t>2</a:t>
            </a:r>
            <a:r>
              <a:rPr lang="ko-KR" altLang="en-US" sz="2400" dirty="0"/>
              <a:t>번째 행부터 시작</a:t>
            </a:r>
            <a:r>
              <a:rPr lang="en-US" altLang="ko-KR" sz="2400" dirty="0"/>
              <a:t>,</a:t>
            </a:r>
            <a:r>
              <a:rPr lang="ko-KR" altLang="en-US" sz="2400" dirty="0"/>
              <a:t> </a:t>
            </a:r>
            <a:r>
              <a:rPr lang="en-US" altLang="ko-KR" sz="2400" dirty="0">
                <a:solidFill>
                  <a:srgbClr val="00B050"/>
                </a:solidFill>
              </a:rPr>
              <a:t>&lt;html&gt;</a:t>
            </a:r>
            <a:r>
              <a:rPr lang="ko-KR" altLang="en-US" sz="2400" dirty="0">
                <a:solidFill>
                  <a:srgbClr val="00B050"/>
                </a:solidFill>
              </a:rPr>
              <a:t>과 </a:t>
            </a:r>
            <a:r>
              <a:rPr lang="en-US" altLang="ko-KR" sz="2400" dirty="0">
                <a:solidFill>
                  <a:srgbClr val="00B050"/>
                </a:solidFill>
              </a:rPr>
              <a:t>&lt;/html&gt;</a:t>
            </a:r>
            <a:r>
              <a:rPr lang="en-US" altLang="ko-KR" sz="2400" dirty="0"/>
              <a:t> </a:t>
            </a:r>
            <a:r>
              <a:rPr lang="ko-KR" altLang="en-US" sz="2400" dirty="0"/>
              <a:t>사이에 작성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25EB7512-E5A1-ACEF-C930-9E8D8B4EE9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111" y="1529559"/>
            <a:ext cx="4543228" cy="3315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28686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8B6C61-90EE-F752-914C-F0C010090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HTML</a:t>
            </a:r>
            <a:r>
              <a:rPr lang="ko-KR" altLang="en-US" dirty="0"/>
              <a:t> 구조 설명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A036C060-E889-021E-C1D0-70A3060321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93976" y="1328390"/>
            <a:ext cx="6243917" cy="5526782"/>
          </a:xfrm>
        </p:spPr>
        <p:txBody>
          <a:bodyPr>
            <a:normAutofit/>
          </a:bodyPr>
          <a:lstStyle/>
          <a:p>
            <a:r>
              <a:rPr lang="en-US" altLang="ko-KR" sz="2400" dirty="0">
                <a:solidFill>
                  <a:srgbClr val="00B050"/>
                </a:solidFill>
              </a:rPr>
              <a:t>&lt;head&gt;</a:t>
            </a:r>
            <a:r>
              <a:rPr lang="ko-KR" altLang="en-US" sz="2400" dirty="0">
                <a:solidFill>
                  <a:srgbClr val="00B050"/>
                </a:solidFill>
              </a:rPr>
              <a:t>와 </a:t>
            </a:r>
            <a:r>
              <a:rPr lang="en-US" altLang="ko-KR" sz="2400" dirty="0">
                <a:solidFill>
                  <a:srgbClr val="00B050"/>
                </a:solidFill>
              </a:rPr>
              <a:t>&lt;/head&gt; </a:t>
            </a:r>
            <a:r>
              <a:rPr lang="ko-KR" altLang="en-US" sz="2400" dirty="0"/>
              <a:t>사이에는 </a:t>
            </a:r>
            <a:r>
              <a:rPr lang="en-US" altLang="ko-KR" sz="2400" dirty="0">
                <a:solidFill>
                  <a:srgbClr val="00B050"/>
                </a:solidFill>
              </a:rPr>
              <a:t>&lt;body&gt;</a:t>
            </a:r>
            <a:r>
              <a:rPr lang="en-US" altLang="ko-KR" sz="2400" dirty="0"/>
              <a:t> </a:t>
            </a:r>
            <a:r>
              <a:rPr lang="ko-KR" altLang="en-US" sz="2400" dirty="0"/>
              <a:t>태그의 정보를 읽어 들이기 위한 정보가 존재</a:t>
            </a:r>
            <a:r>
              <a:rPr lang="en-US" altLang="ko-KR" sz="2400" dirty="0"/>
              <a:t>(</a:t>
            </a:r>
            <a:r>
              <a:rPr lang="ko-KR" altLang="en-US" sz="2400" dirty="0"/>
              <a:t>제목</a:t>
            </a:r>
            <a:r>
              <a:rPr lang="en-US" altLang="ko-KR" sz="2400" dirty="0"/>
              <a:t>, </a:t>
            </a:r>
            <a:r>
              <a:rPr lang="ko-KR" altLang="en-US" sz="2400" dirty="0"/>
              <a:t>저장 방식</a:t>
            </a:r>
            <a:r>
              <a:rPr lang="en-US" altLang="ko-KR" sz="2400" dirty="0"/>
              <a:t>, </a:t>
            </a:r>
            <a:r>
              <a:rPr lang="ko-KR" altLang="en-US" sz="2400" dirty="0"/>
              <a:t>브라우저의 크기 등등</a:t>
            </a:r>
            <a:r>
              <a:rPr lang="en-US" altLang="ko-KR" sz="2400" dirty="0"/>
              <a:t>)</a:t>
            </a:r>
            <a:endParaRPr lang="en-US" altLang="ko-KR" sz="2400" dirty="0">
              <a:solidFill>
                <a:srgbClr val="0070C0"/>
              </a:solidFill>
            </a:endParaRPr>
          </a:p>
          <a:p>
            <a:r>
              <a:rPr lang="ko-KR" altLang="en-US" sz="2400" dirty="0"/>
              <a:t>웹 브라우저에 출력되는 모든 요소는    </a:t>
            </a:r>
            <a:r>
              <a:rPr lang="en-US" altLang="ko-KR" sz="2400" dirty="0">
                <a:solidFill>
                  <a:srgbClr val="00B050"/>
                </a:solidFill>
              </a:rPr>
              <a:t>&lt;body&gt;</a:t>
            </a:r>
            <a:r>
              <a:rPr lang="ko-KR" altLang="en-US" sz="2400" dirty="0">
                <a:solidFill>
                  <a:srgbClr val="00B050"/>
                </a:solidFill>
              </a:rPr>
              <a:t>와 </a:t>
            </a:r>
            <a:r>
              <a:rPr lang="en-US" altLang="ko-KR" sz="2400" dirty="0">
                <a:solidFill>
                  <a:srgbClr val="00B050"/>
                </a:solidFill>
              </a:rPr>
              <a:t>&lt;/body&gt; </a:t>
            </a:r>
            <a:r>
              <a:rPr lang="ko-KR" altLang="en-US" sz="2400" dirty="0"/>
              <a:t>사이에 위치한다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25EB7512-E5A1-ACEF-C930-9E8D8B4EE9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111" y="1529559"/>
            <a:ext cx="4543228" cy="3315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93908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566952"/>
            <a:ext cx="1219200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5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&lt;head&gt;</a:t>
            </a:r>
            <a:endParaRPr lang="ko-KR" altLang="en-US" sz="115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65195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5FF601-A502-9895-27BB-EA75BBFE6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&lt;head&gt; </a:t>
            </a:r>
            <a:r>
              <a:rPr lang="ko-KR" altLang="en-US" dirty="0"/>
              <a:t>태그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5792F4-5D40-2971-5B93-B0A5877B3E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solidFill>
                  <a:schemeClr val="accent2"/>
                </a:solidFill>
              </a:rPr>
              <a:t>메타 데이터</a:t>
            </a:r>
            <a:r>
              <a:rPr lang="en-US" altLang="ko-KR" dirty="0"/>
              <a:t>(</a:t>
            </a:r>
            <a:r>
              <a:rPr lang="ko-KR" altLang="en-US" dirty="0"/>
              <a:t>데이터를 위한 데이터</a:t>
            </a:r>
            <a:r>
              <a:rPr lang="en-US" altLang="ko-KR" dirty="0"/>
              <a:t>)</a:t>
            </a:r>
            <a:r>
              <a:rPr lang="ko-KR" altLang="en-US" dirty="0"/>
              <a:t>를 포함하기 위한 태그</a:t>
            </a:r>
            <a:endParaRPr lang="en-US" altLang="ko-KR" dirty="0"/>
          </a:p>
          <a:p>
            <a:r>
              <a:rPr lang="en-US" altLang="ko-KR" dirty="0">
                <a:solidFill>
                  <a:srgbClr val="00B050"/>
                </a:solidFill>
              </a:rPr>
              <a:t>&lt;body&gt; </a:t>
            </a:r>
            <a:r>
              <a:rPr lang="ko-KR" altLang="en-US" dirty="0"/>
              <a:t>의 내용을 읽기 위한 정보를 표기</a:t>
            </a:r>
            <a:endParaRPr lang="en-US" altLang="ko-KR" dirty="0"/>
          </a:p>
          <a:p>
            <a:r>
              <a:rPr lang="ko-KR" altLang="en-US" dirty="0"/>
              <a:t>하나의 웹 페이지에 하나만 존재</a:t>
            </a:r>
            <a:endParaRPr lang="en-US" altLang="ko-KR" dirty="0"/>
          </a:p>
          <a:p>
            <a:r>
              <a:rPr lang="ko-KR" altLang="en-US" dirty="0"/>
              <a:t>당연히 </a:t>
            </a:r>
            <a:r>
              <a:rPr lang="en-US" altLang="ko-KR" dirty="0">
                <a:solidFill>
                  <a:srgbClr val="00B050"/>
                </a:solidFill>
              </a:rPr>
              <a:t>&lt;head&gt;</a:t>
            </a:r>
            <a:r>
              <a:rPr lang="en-US" altLang="ko-KR" dirty="0"/>
              <a:t> </a:t>
            </a:r>
            <a:r>
              <a:rPr lang="ko-KR" altLang="en-US" dirty="0"/>
              <a:t>부터</a:t>
            </a:r>
            <a:r>
              <a:rPr lang="en-US" altLang="ko-KR" dirty="0"/>
              <a:t> </a:t>
            </a:r>
            <a:r>
              <a:rPr lang="ko-KR" altLang="en-US" dirty="0"/>
              <a:t>읽어 들이고</a:t>
            </a:r>
            <a:r>
              <a:rPr lang="en-US" altLang="ko-KR" dirty="0"/>
              <a:t>, </a:t>
            </a:r>
            <a:r>
              <a:rPr lang="en-US" altLang="ko-KR" dirty="0">
                <a:solidFill>
                  <a:srgbClr val="00B050"/>
                </a:solidFill>
              </a:rPr>
              <a:t>&lt;body&gt;</a:t>
            </a:r>
            <a:r>
              <a:rPr lang="en-US" altLang="ko-KR" dirty="0"/>
              <a:t> </a:t>
            </a:r>
            <a:r>
              <a:rPr lang="ko-KR" altLang="en-US" dirty="0"/>
              <a:t>를 나중에 읽습니다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43591333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8425F8A-AF3D-B2E7-17A2-CE783D6D8E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HTML </a:t>
            </a:r>
            <a:r>
              <a:rPr lang="ko-KR" altLang="en-US" dirty="0"/>
              <a:t>문서의 </a:t>
            </a:r>
            <a:r>
              <a:rPr lang="en-US" altLang="ko-KR" dirty="0"/>
              <a:t>title, meta </a:t>
            </a:r>
            <a:r>
              <a:rPr lang="ko-KR" altLang="en-US" dirty="0"/>
              <a:t>에 대한 데이터로 화면에 표시되지 않음</a:t>
            </a:r>
            <a:endParaRPr lang="en-US" altLang="ko-KR" dirty="0"/>
          </a:p>
          <a:p>
            <a:r>
              <a:rPr lang="en-US" altLang="ko-KR" dirty="0">
                <a:solidFill>
                  <a:schemeClr val="accent2"/>
                </a:solidFill>
              </a:rPr>
              <a:t>Title</a:t>
            </a:r>
            <a:r>
              <a:rPr lang="en-US" altLang="ko-KR" dirty="0"/>
              <a:t> : HTML </a:t>
            </a:r>
            <a:r>
              <a:rPr lang="ko-KR" altLang="en-US" dirty="0"/>
              <a:t>문서의 제목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브라우저 탭에 표시</a:t>
            </a:r>
            <a:endParaRPr lang="en-US" altLang="ko-KR" dirty="0"/>
          </a:p>
          <a:p>
            <a:r>
              <a:rPr lang="en-US" altLang="ko-KR" dirty="0">
                <a:solidFill>
                  <a:schemeClr val="accent2"/>
                </a:solidFill>
              </a:rPr>
              <a:t>Meta</a:t>
            </a:r>
            <a:r>
              <a:rPr lang="en-US" altLang="ko-KR" dirty="0"/>
              <a:t> : </a:t>
            </a:r>
            <a:r>
              <a:rPr lang="ko-KR" altLang="en-US" dirty="0"/>
              <a:t>페이지 설명</a:t>
            </a:r>
            <a:r>
              <a:rPr lang="en-US" altLang="ko-KR" dirty="0"/>
              <a:t>, </a:t>
            </a:r>
            <a:r>
              <a:rPr lang="ko-KR" altLang="en-US" dirty="0"/>
              <a:t>키워드</a:t>
            </a:r>
            <a:r>
              <a:rPr lang="en-US" altLang="ko-KR" dirty="0"/>
              <a:t>, </a:t>
            </a:r>
            <a:r>
              <a:rPr lang="ko-KR" altLang="en-US" dirty="0"/>
              <a:t>저자</a:t>
            </a:r>
            <a:r>
              <a:rPr lang="en-US" altLang="ko-KR" dirty="0"/>
              <a:t>, </a:t>
            </a:r>
            <a:r>
              <a:rPr lang="ko-KR" altLang="en-US" dirty="0"/>
              <a:t>화면 크기 등의 정보</a:t>
            </a:r>
            <a:r>
              <a:rPr lang="en-US" altLang="ko-KR" dirty="0"/>
              <a:t>. </a:t>
            </a:r>
            <a:r>
              <a:rPr lang="ko-KR" altLang="en-US" dirty="0"/>
              <a:t>주로 브라우저 또는 검색 엔진에서 사용</a:t>
            </a:r>
            <a:endParaRPr lang="en-US" altLang="ko-KR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B61B9C39-784D-F32F-7D1D-26F7A423FD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175" y="3175"/>
            <a:ext cx="11260138" cy="1325563"/>
          </a:xfrm>
        </p:spPr>
        <p:txBody>
          <a:bodyPr/>
          <a:lstStyle/>
          <a:p>
            <a:r>
              <a:rPr lang="en-US" altLang="ko-KR" dirty="0"/>
              <a:t>&lt;head&gt; </a:t>
            </a:r>
            <a:r>
              <a:rPr lang="ko-KR" altLang="en-US" dirty="0"/>
              <a:t>태그</a:t>
            </a:r>
          </a:p>
        </p:txBody>
      </p:sp>
    </p:spTree>
    <p:extLst>
      <p:ext uri="{BB962C8B-B14F-4D97-AF65-F5344CB8AC3E}">
        <p14:creationId xmlns:p14="http://schemas.microsoft.com/office/powerpoint/2010/main" val="38050435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 descr="아버지의 꿈을 찾아서…” - 아웃도어뉴스">
            <a:extLst>
              <a:ext uri="{FF2B5EF4-FFF2-40B4-BE49-F238E27FC236}">
                <a16:creationId xmlns:a16="http://schemas.microsoft.com/office/drawing/2014/main" id="{7283D1FD-0B7A-2A46-7013-A67F6E98DE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57103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8425F8A-AF3D-B2E7-17A2-CE783D6D8E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Style</a:t>
            </a:r>
            <a:r>
              <a:rPr lang="en-US" altLang="ko-KR" dirty="0"/>
              <a:t> : HTML </a:t>
            </a:r>
            <a:r>
              <a:rPr lang="ko-KR" altLang="en-US" dirty="0"/>
              <a:t>문서의 </a:t>
            </a:r>
            <a:r>
              <a:rPr lang="en-US" altLang="ko-KR" dirty="0"/>
              <a:t>Style </a:t>
            </a:r>
            <a:r>
              <a:rPr lang="ko-KR" altLang="en-US" dirty="0"/>
              <a:t>정보 정의</a:t>
            </a:r>
            <a:endParaRPr lang="en-US" altLang="ko-KR" dirty="0"/>
          </a:p>
          <a:p>
            <a:r>
              <a:rPr lang="en-US" altLang="ko-KR" dirty="0">
                <a:solidFill>
                  <a:schemeClr val="accent2"/>
                </a:solidFill>
              </a:rPr>
              <a:t>Link</a:t>
            </a:r>
            <a:r>
              <a:rPr lang="en-US" altLang="ko-KR" dirty="0"/>
              <a:t> : </a:t>
            </a:r>
            <a:r>
              <a:rPr lang="ko-KR" altLang="en-US" dirty="0"/>
              <a:t>외부 리소스와의 연결 정보를 정의</a:t>
            </a:r>
            <a:r>
              <a:rPr lang="en-US" altLang="ko-KR" dirty="0"/>
              <a:t>(CSS </a:t>
            </a:r>
            <a:r>
              <a:rPr lang="ko-KR" altLang="en-US" dirty="0"/>
              <a:t>파일 연계에 사용</a:t>
            </a:r>
            <a:r>
              <a:rPr lang="en-US" altLang="ko-KR" dirty="0"/>
              <a:t>)</a:t>
            </a:r>
          </a:p>
          <a:p>
            <a:r>
              <a:rPr lang="en-US" altLang="ko-KR" dirty="0">
                <a:solidFill>
                  <a:schemeClr val="accent2"/>
                </a:solidFill>
              </a:rPr>
              <a:t>Script</a:t>
            </a:r>
            <a:r>
              <a:rPr lang="en-US" altLang="ko-KR" dirty="0"/>
              <a:t> : </a:t>
            </a:r>
            <a:r>
              <a:rPr lang="en-US" altLang="ko-KR" dirty="0" err="1"/>
              <a:t>Javascript</a:t>
            </a:r>
            <a:r>
              <a:rPr lang="en-US" altLang="ko-KR" dirty="0"/>
              <a:t> </a:t>
            </a:r>
            <a:r>
              <a:rPr lang="ko-KR" altLang="en-US" dirty="0"/>
              <a:t>를 정의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B61B9C39-784D-F32F-7D1D-26F7A423FD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175" y="3175"/>
            <a:ext cx="11260138" cy="1325563"/>
          </a:xfrm>
        </p:spPr>
        <p:txBody>
          <a:bodyPr/>
          <a:lstStyle/>
          <a:p>
            <a:r>
              <a:rPr lang="en-US" altLang="ko-KR" dirty="0"/>
              <a:t>&lt;head&gt; </a:t>
            </a:r>
            <a:r>
              <a:rPr lang="ko-KR" altLang="en-US" dirty="0"/>
              <a:t>태그</a:t>
            </a:r>
            <a:r>
              <a:rPr lang="en-US" altLang="ko-KR" dirty="0"/>
              <a:t>, +@ </a:t>
            </a:r>
            <a:r>
              <a:rPr lang="ko-KR" altLang="en-US" dirty="0"/>
              <a:t>요소들</a:t>
            </a:r>
          </a:p>
        </p:txBody>
      </p:sp>
    </p:spTree>
    <p:extLst>
      <p:ext uri="{BB962C8B-B14F-4D97-AF65-F5344CB8AC3E}">
        <p14:creationId xmlns:p14="http://schemas.microsoft.com/office/powerpoint/2010/main" val="357867500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798AE80-516F-FA9E-E713-74707AD6D9D6}"/>
              </a:ext>
            </a:extLst>
          </p:cNvPr>
          <p:cNvSpPr txBox="1"/>
          <p:nvPr/>
        </p:nvSpPr>
        <p:spPr>
          <a:xfrm>
            <a:off x="511175" y="1455565"/>
            <a:ext cx="10052322" cy="286232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&lt;!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DOCTYPE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en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charset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"UTF-8"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http-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equiv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"X-UA-Compatible"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"IE=edge"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"viewport"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"width=device-width, initial-scale=1.0"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4BC47888-7236-F49E-0F89-F0EAAD829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175" y="3175"/>
            <a:ext cx="11260138" cy="1325563"/>
          </a:xfrm>
        </p:spPr>
        <p:txBody>
          <a:bodyPr/>
          <a:lstStyle/>
          <a:p>
            <a:r>
              <a:rPr lang="ko-KR" altLang="en-US" dirty="0"/>
              <a:t>기초 코드를 불러와 봅시다</a:t>
            </a:r>
            <a:r>
              <a:rPr lang="en-US" altLang="ko-KR" dirty="0"/>
              <a:t>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3025787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5FF601-A502-9895-27BB-EA75BBFE6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&lt;meta&gt;, </a:t>
            </a:r>
            <a:r>
              <a:rPr lang="en-US" altLang="ko-KR" dirty="0">
                <a:solidFill>
                  <a:schemeClr val="accent2"/>
                </a:solidFill>
              </a:rPr>
              <a:t>charset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5792F4-5D40-2971-5B93-B0A5877B3E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ko-KR" dirty="0"/>
          </a:p>
          <a:p>
            <a:r>
              <a:rPr lang="ko-KR" altLang="en-US" dirty="0"/>
              <a:t>문자 인코딩에 대한 요약 정보를 나타내는 속성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/>
              <a:t>문자가 어떤 방식으로 인코딩 되었는지를 표현</a:t>
            </a:r>
            <a:endParaRPr lang="en-US" altLang="ko-KR" dirty="0"/>
          </a:p>
          <a:p>
            <a:r>
              <a:rPr lang="ko-KR" altLang="en-US" dirty="0"/>
              <a:t>영문과 한글을 모두 사용하기 위해서는 </a:t>
            </a:r>
            <a:r>
              <a:rPr lang="en-US" altLang="ko-KR" dirty="0">
                <a:solidFill>
                  <a:schemeClr val="accent2"/>
                </a:solidFill>
              </a:rPr>
              <a:t>UTF-8</a:t>
            </a:r>
            <a:r>
              <a:rPr lang="en-US" altLang="ko-KR" dirty="0"/>
              <a:t> </a:t>
            </a:r>
            <a:r>
              <a:rPr lang="ko-KR" altLang="en-US" dirty="0"/>
              <a:t>을 많이 사용</a:t>
            </a:r>
            <a:endParaRPr lang="en-US" altLang="ko-KR" dirty="0"/>
          </a:p>
          <a:p>
            <a:r>
              <a:rPr lang="ko-KR" altLang="en-US" dirty="0"/>
              <a:t>생략해도 큰 문제는 없지만</a:t>
            </a:r>
            <a:r>
              <a:rPr lang="en-US" altLang="ko-KR" dirty="0"/>
              <a:t>, </a:t>
            </a:r>
            <a:r>
              <a:rPr lang="ko-KR" altLang="en-US" dirty="0"/>
              <a:t>브라우저가 임의로 정하기 때문에 사용하고자 하는 문자가 깨질 가능성이 있으므로 표기하는 것을 추천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480EA6-309A-99C2-DC48-166B823CE116}"/>
              </a:ext>
            </a:extLst>
          </p:cNvPr>
          <p:cNvSpPr txBox="1"/>
          <p:nvPr/>
        </p:nvSpPr>
        <p:spPr>
          <a:xfrm>
            <a:off x="818606" y="1591883"/>
            <a:ext cx="6096000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charset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"UTF-8"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126388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5FF601-A502-9895-27BB-EA75BBFE6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&lt;meta&gt;, </a:t>
            </a:r>
            <a:r>
              <a:rPr lang="en-US" altLang="ko-KR" dirty="0">
                <a:solidFill>
                  <a:schemeClr val="accent2"/>
                </a:solidFill>
              </a:rPr>
              <a:t>http-</a:t>
            </a:r>
            <a:r>
              <a:rPr lang="en-US" altLang="ko-KR" dirty="0" err="1">
                <a:solidFill>
                  <a:schemeClr val="accent2"/>
                </a:solidFill>
              </a:rPr>
              <a:t>equiv</a:t>
            </a:r>
            <a:r>
              <a:rPr lang="en-US" altLang="ko-KR" dirty="0"/>
              <a:t>(</a:t>
            </a:r>
            <a:r>
              <a:rPr lang="en-US" altLang="ko-KR" dirty="0" err="1"/>
              <a:t>alent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5792F4-5D40-2971-5B93-B0A5877B3E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해당 페이지에서 사용하는 </a:t>
            </a:r>
            <a:r>
              <a:rPr lang="en-US" altLang="ko-KR" dirty="0"/>
              <a:t>HTTP</a:t>
            </a:r>
            <a:r>
              <a:rPr lang="ko-KR" altLang="en-US" dirty="0"/>
              <a:t> 통신에 대한 정보를 나타낼 때 사용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최신 버전의 </a:t>
            </a:r>
            <a:r>
              <a:rPr lang="en-US" altLang="ko-KR" dirty="0"/>
              <a:t>IE </a:t>
            </a:r>
            <a:r>
              <a:rPr lang="ko-KR" altLang="en-US" dirty="0"/>
              <a:t>를 사용하라고 하는 </a:t>
            </a:r>
            <a:r>
              <a:rPr lang="en-US" altLang="ko-KR" dirty="0"/>
              <a:t>http-</a:t>
            </a:r>
            <a:r>
              <a:rPr lang="en-US" altLang="ko-KR" dirty="0" err="1"/>
              <a:t>equiv</a:t>
            </a:r>
            <a:r>
              <a:rPr lang="en-US" altLang="ko-KR" dirty="0"/>
              <a:t> </a:t>
            </a:r>
            <a:r>
              <a:rPr lang="ko-KR" altLang="en-US" dirty="0"/>
              <a:t>태그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페이지를 </a:t>
            </a:r>
            <a:r>
              <a:rPr lang="en-US" altLang="ko-KR" dirty="0"/>
              <a:t>10</a:t>
            </a:r>
            <a:r>
              <a:rPr lang="ko-KR" altLang="en-US" dirty="0"/>
              <a:t>초에 한번 씩</a:t>
            </a:r>
            <a:r>
              <a:rPr lang="en-US" altLang="ko-KR" dirty="0"/>
              <a:t>, </a:t>
            </a:r>
            <a:r>
              <a:rPr lang="ko-KR" altLang="en-US" dirty="0"/>
              <a:t>새로 고침 하라는 </a:t>
            </a:r>
            <a:r>
              <a:rPr lang="en-US" altLang="ko-KR" dirty="0"/>
              <a:t>http-</a:t>
            </a:r>
            <a:r>
              <a:rPr lang="en-US" altLang="ko-KR" dirty="0" err="1"/>
              <a:t>equiv</a:t>
            </a:r>
            <a:r>
              <a:rPr lang="en-US" altLang="ko-KR" dirty="0"/>
              <a:t> </a:t>
            </a:r>
            <a:r>
              <a:rPr lang="ko-KR" altLang="en-US" dirty="0"/>
              <a:t>태그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480EA6-309A-99C2-DC48-166B823CE116}"/>
              </a:ext>
            </a:extLst>
          </p:cNvPr>
          <p:cNvSpPr txBox="1"/>
          <p:nvPr/>
        </p:nvSpPr>
        <p:spPr>
          <a:xfrm>
            <a:off x="818605" y="2323403"/>
            <a:ext cx="8255725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it-IT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it-IT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http-equiv</a:t>
            </a:r>
            <a:r>
              <a:rPr lang="it-IT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"X-UA-Compatible"</a:t>
            </a:r>
            <a:r>
              <a:rPr lang="it-IT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it-IT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"IE=edge"</a:t>
            </a:r>
            <a:r>
              <a:rPr lang="it-IT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it-IT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10216D-0C0A-B16F-8770-01F03E8DA3EF}"/>
              </a:ext>
            </a:extLst>
          </p:cNvPr>
          <p:cNvSpPr txBox="1"/>
          <p:nvPr/>
        </p:nvSpPr>
        <p:spPr>
          <a:xfrm>
            <a:off x="818605" y="3795934"/>
            <a:ext cx="6096000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http-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equiv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"refresh"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"10"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398719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5FF601-A502-9895-27BB-EA75BBFE6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&lt;meta&gt;, </a:t>
            </a:r>
            <a:r>
              <a:rPr lang="en-US" altLang="ko-KR" dirty="0">
                <a:solidFill>
                  <a:schemeClr val="accent2"/>
                </a:solidFill>
              </a:rPr>
              <a:t>name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5792F4-5D40-2971-5B93-B0A5877B3E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페이지의 정보를 </a:t>
            </a:r>
            <a:r>
              <a:rPr lang="en-US" altLang="ko-KR" dirty="0"/>
              <a:t>name </a:t>
            </a:r>
            <a:r>
              <a:rPr lang="ko-KR" altLang="en-US" dirty="0"/>
              <a:t>과 </a:t>
            </a:r>
            <a:r>
              <a:rPr lang="en-US" altLang="ko-KR" dirty="0" err="1"/>
              <a:t>conetent</a:t>
            </a:r>
            <a:r>
              <a:rPr lang="en-US" altLang="ko-KR" dirty="0"/>
              <a:t> </a:t>
            </a:r>
            <a:r>
              <a:rPr lang="ko-KR" altLang="en-US" dirty="0"/>
              <a:t>의 쌍으로 표기</a:t>
            </a:r>
            <a:endParaRPr lang="en-US" altLang="ko-KR" dirty="0"/>
          </a:p>
          <a:p>
            <a:r>
              <a:rPr lang="ko-KR" altLang="en-US" dirty="0"/>
              <a:t>저자</a:t>
            </a:r>
            <a:r>
              <a:rPr lang="en-US" altLang="ko-KR" dirty="0"/>
              <a:t>(author), </a:t>
            </a:r>
            <a:r>
              <a:rPr lang="ko-KR" altLang="en-US" dirty="0"/>
              <a:t>설명</a:t>
            </a:r>
            <a:r>
              <a:rPr lang="en-US" altLang="ko-KR" dirty="0"/>
              <a:t>(description), </a:t>
            </a:r>
            <a:r>
              <a:rPr lang="ko-KR" altLang="en-US" dirty="0"/>
              <a:t>키워드</a:t>
            </a:r>
            <a:r>
              <a:rPr lang="en-US" altLang="ko-KR" dirty="0"/>
              <a:t>(keywords), </a:t>
            </a:r>
            <a:r>
              <a:rPr lang="ko-KR" altLang="en-US" dirty="0" err="1"/>
              <a:t>뷰포트</a:t>
            </a:r>
            <a:r>
              <a:rPr lang="en-US" altLang="ko-KR" dirty="0"/>
              <a:t>(viewport) </a:t>
            </a:r>
            <a:r>
              <a:rPr lang="ko-KR" altLang="en-US" dirty="0"/>
              <a:t>등에 사용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BA13E4-880F-43AC-9779-43C54FB40562}"/>
              </a:ext>
            </a:extLst>
          </p:cNvPr>
          <p:cNvSpPr txBox="1"/>
          <p:nvPr/>
        </p:nvSpPr>
        <p:spPr>
          <a:xfrm>
            <a:off x="801188" y="3711416"/>
            <a:ext cx="10215154" cy="92333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"author"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이효석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"description"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"KDT 5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기 수업 코드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"keywords"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웹개발자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, HTML, CSS, JS, REACT"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037708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5FF601-A502-9895-27BB-EA75BBFE6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&lt;meta&gt;, </a:t>
            </a:r>
            <a:r>
              <a:rPr lang="en-US" altLang="ko-KR" dirty="0">
                <a:solidFill>
                  <a:schemeClr val="accent2"/>
                </a:solidFill>
              </a:rPr>
              <a:t>viewport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5792F4-5D40-2971-5B93-B0A5877B3E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실제로 화면에 보여지는 영역을 의미</a:t>
            </a:r>
          </a:p>
        </p:txBody>
      </p:sp>
      <p:pic>
        <p:nvPicPr>
          <p:cNvPr id="1026" name="Picture 2" descr="viewport란?">
            <a:extLst>
              <a:ext uri="{FF2B5EF4-FFF2-40B4-BE49-F238E27FC236}">
                <a16:creationId xmlns:a16="http://schemas.microsoft.com/office/drawing/2014/main" id="{2BBDC182-9C3F-589A-07E6-EB6967AC69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682" y="2387918"/>
            <a:ext cx="4591050" cy="3057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Understanding The Viewport Meta Tag | by Nitesh Soni | Medium">
            <a:extLst>
              <a:ext uri="{FF2B5EF4-FFF2-40B4-BE49-F238E27FC236}">
                <a16:creationId xmlns:a16="http://schemas.microsoft.com/office/drawing/2014/main" id="{F389A067-CD06-5DD5-D0BB-0E05A5C1CE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1664" y="2665150"/>
            <a:ext cx="5164654" cy="2410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600457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5FF601-A502-9895-27BB-EA75BBFE6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&lt;meta&gt;, </a:t>
            </a:r>
            <a:r>
              <a:rPr lang="en-US" altLang="ko-KR" dirty="0">
                <a:solidFill>
                  <a:schemeClr val="accent2"/>
                </a:solidFill>
              </a:rPr>
              <a:t>viewport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5792F4-5D40-2971-5B93-B0A5877B3E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ko-KR" dirty="0"/>
          </a:p>
          <a:p>
            <a:r>
              <a:rPr lang="ko-KR" altLang="en-US" dirty="0"/>
              <a:t>뷰 포트를 기기 넓이에 맞추고</a:t>
            </a:r>
            <a:r>
              <a:rPr lang="en-US" altLang="ko-KR" dirty="0"/>
              <a:t>, </a:t>
            </a:r>
            <a:r>
              <a:rPr lang="ko-KR" altLang="en-US" dirty="0"/>
              <a:t>초기 배율은 </a:t>
            </a:r>
            <a:r>
              <a:rPr lang="en-US" altLang="ko-KR" dirty="0"/>
              <a:t>1</a:t>
            </a:r>
            <a:r>
              <a:rPr lang="ko-KR" altLang="en-US" dirty="0"/>
              <a:t>로 설정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해당 정보를 바탕으로 웹 문서의 기본 적인 배율 조정이 일어 납니다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E1CD1A-5B6E-626B-3586-505F7BE44212}"/>
              </a:ext>
            </a:extLst>
          </p:cNvPr>
          <p:cNvSpPr txBox="1"/>
          <p:nvPr/>
        </p:nvSpPr>
        <p:spPr>
          <a:xfrm>
            <a:off x="748937" y="1575304"/>
            <a:ext cx="9509760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"viewport"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"width=device-width, initial-scale=1.0"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435530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5FF601-A502-9895-27BB-EA75BBFE6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&lt;meta&gt;, </a:t>
            </a:r>
            <a:r>
              <a:rPr lang="en-US" altLang="ko-KR" dirty="0">
                <a:solidFill>
                  <a:schemeClr val="accent2"/>
                </a:solidFill>
              </a:rPr>
              <a:t>viewport</a:t>
            </a:r>
            <a:r>
              <a:rPr lang="en-US" altLang="ko-KR" dirty="0"/>
              <a:t> </a:t>
            </a:r>
            <a:r>
              <a:rPr lang="ko-KR" altLang="en-US" dirty="0"/>
              <a:t>체험하기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E1CD1A-5B6E-626B-3586-505F7BE44212}"/>
              </a:ext>
            </a:extLst>
          </p:cNvPr>
          <p:cNvSpPr txBox="1"/>
          <p:nvPr/>
        </p:nvSpPr>
        <p:spPr>
          <a:xfrm>
            <a:off x="748936" y="2190538"/>
            <a:ext cx="11022853" cy="424731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&lt;!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DOCTYPE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en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charset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"UTF-8"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http-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equiv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"X-UA-Compatible"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"IE=edge"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&lt;!-- &lt;meta name="viewport" content="width=device-width, initial-scale=1.0" /&gt; --&gt;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뷰포트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체험하기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뷰포트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체험하기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뷰포트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체험하기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뷰포트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체험하기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3C56C0D-38EA-3DED-8224-C4AC8E4553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뷰포트</a:t>
            </a:r>
            <a:r>
              <a:rPr lang="ko-KR" altLang="en-US" dirty="0"/>
              <a:t> 메타 태그를 주석 처리하고 보기</a:t>
            </a:r>
          </a:p>
        </p:txBody>
      </p:sp>
    </p:spTree>
    <p:extLst>
      <p:ext uri="{BB962C8B-B14F-4D97-AF65-F5344CB8AC3E}">
        <p14:creationId xmlns:p14="http://schemas.microsoft.com/office/powerpoint/2010/main" val="291468234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9BBFAFF-CD44-8FBC-E36C-F1CF469D7A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3496" y="211183"/>
            <a:ext cx="3546594" cy="643563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CC9B88F-A839-A0F3-DA4E-35E614883E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682" y="211183"/>
            <a:ext cx="3743104" cy="643563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4709493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5FF601-A502-9895-27BB-EA75BBFE6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&lt;meta&gt;, </a:t>
            </a:r>
            <a:r>
              <a:rPr lang="en-US" altLang="ko-KR" dirty="0">
                <a:solidFill>
                  <a:schemeClr val="accent2"/>
                </a:solidFill>
              </a:rPr>
              <a:t>viewport</a:t>
            </a:r>
            <a:r>
              <a:rPr lang="en-US" altLang="ko-KR" dirty="0"/>
              <a:t> </a:t>
            </a:r>
            <a:r>
              <a:rPr lang="ko-KR" altLang="en-US" dirty="0"/>
              <a:t>체험하기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E1CD1A-5B6E-626B-3586-505F7BE44212}"/>
              </a:ext>
            </a:extLst>
          </p:cNvPr>
          <p:cNvSpPr txBox="1"/>
          <p:nvPr/>
        </p:nvSpPr>
        <p:spPr>
          <a:xfrm>
            <a:off x="748936" y="2190538"/>
            <a:ext cx="11022853" cy="424731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&lt;!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DOCTYPE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en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charset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"UTF-8"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http-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equiv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"X-UA-Compatible"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"IE=edge"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"viewport"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"width=device-width, initial-scale=1.0"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뷰포트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체험하기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뷰포트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체험하기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뷰포트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체험하기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뷰포트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체험하기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3C56C0D-38EA-3DED-8224-C4AC8E4553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뷰포트</a:t>
            </a:r>
            <a:r>
              <a:rPr lang="ko-KR" altLang="en-US" dirty="0"/>
              <a:t> 메타 태그를 주석 해제하고 보기</a:t>
            </a:r>
          </a:p>
        </p:txBody>
      </p:sp>
    </p:spTree>
    <p:extLst>
      <p:ext uri="{BB962C8B-B14F-4D97-AF65-F5344CB8AC3E}">
        <p14:creationId xmlns:p14="http://schemas.microsoft.com/office/powerpoint/2010/main" val="8057383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 descr="맥시코 최고의 휴양도시 &quot;캔쿤 (Cancun)&quot; 해변.">
            <a:extLst>
              <a:ext uri="{FF2B5EF4-FFF2-40B4-BE49-F238E27FC236}">
                <a16:creationId xmlns:a16="http://schemas.microsoft.com/office/drawing/2014/main" id="{8673404F-ABEC-3E7A-F3BF-ED1225C035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58999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BCC9B88F-A839-A0F3-DA4E-35E614883E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682" y="211183"/>
            <a:ext cx="3743104" cy="643563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A83807A-A665-C4F1-3E44-93D1194F44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0703" y="211183"/>
            <a:ext cx="3639654" cy="6435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58176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566952"/>
            <a:ext cx="1219200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5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&lt;body&gt;</a:t>
            </a:r>
            <a:endParaRPr lang="ko-KR" altLang="en-US" sz="115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18041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5FF601-A502-9895-27BB-EA75BBFE6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00B050"/>
                </a:solidFill>
              </a:rPr>
              <a:t>&lt;body&gt; </a:t>
            </a:r>
            <a:r>
              <a:rPr lang="ko-KR" altLang="en-US" dirty="0"/>
              <a:t>태그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5792F4-5D40-2971-5B93-B0A5877B3E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HTML</a:t>
            </a:r>
            <a:r>
              <a:rPr lang="en-US" altLang="ko-KR" dirty="0">
                <a:solidFill>
                  <a:srgbClr val="00B050"/>
                </a:solidFill>
              </a:rPr>
              <a:t> </a:t>
            </a:r>
            <a:r>
              <a:rPr lang="ko-KR" altLang="en-US" dirty="0">
                <a:solidFill>
                  <a:srgbClr val="00B050"/>
                </a:solidFill>
              </a:rPr>
              <a:t>문서의 내용</a:t>
            </a:r>
            <a:r>
              <a:rPr lang="ko-KR" altLang="en-US" dirty="0"/>
              <a:t>을 담는 태그</a:t>
            </a:r>
            <a:endParaRPr lang="en-US" altLang="ko-KR" dirty="0"/>
          </a:p>
          <a:p>
            <a:r>
              <a:rPr lang="ko-KR" altLang="en-US" dirty="0"/>
              <a:t>웹페이지를 구성하는 대부분의 요소가 </a:t>
            </a:r>
            <a:r>
              <a:rPr lang="en-US" altLang="ko-KR" dirty="0"/>
              <a:t>body </a:t>
            </a:r>
            <a:r>
              <a:rPr lang="ko-KR" altLang="en-US" dirty="0"/>
              <a:t>태그 내에 기술</a:t>
            </a:r>
            <a:endParaRPr lang="en-US" altLang="ko-KR" dirty="0"/>
          </a:p>
          <a:p>
            <a:r>
              <a:rPr lang="en-US" altLang="ko-KR" dirty="0"/>
              <a:t>HTML </a:t>
            </a:r>
            <a:r>
              <a:rPr lang="ko-KR" altLang="en-US" dirty="0"/>
              <a:t>태그를 사용하여 사용자가 원하는 문서를 작성</a:t>
            </a:r>
          </a:p>
        </p:txBody>
      </p:sp>
    </p:spTree>
    <p:extLst>
      <p:ext uri="{BB962C8B-B14F-4D97-AF65-F5344CB8AC3E}">
        <p14:creationId xmlns:p14="http://schemas.microsoft.com/office/powerpoint/2010/main" val="162677705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566952"/>
            <a:ext cx="1219200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5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&lt;tag&gt;</a:t>
            </a:r>
            <a:endParaRPr lang="ko-KR" altLang="en-US" sz="115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9995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835813"/>
            <a:ext cx="12192000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5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글자를 다루는</a:t>
            </a:r>
            <a:endParaRPr lang="en-US" altLang="ko-KR" sz="115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/>
            <a:r>
              <a:rPr lang="en-US" altLang="ko-KR" sz="115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&lt;tag&gt;</a:t>
            </a:r>
            <a:endParaRPr lang="ko-KR" altLang="en-US" sz="115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75678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8B6C61-90EE-F752-914C-F0C010090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제목 태그</a:t>
            </a:r>
            <a:r>
              <a:rPr lang="en-US" altLang="ko-KR" dirty="0"/>
              <a:t>, </a:t>
            </a:r>
            <a:r>
              <a:rPr lang="en-US" altLang="ko-KR" dirty="0">
                <a:solidFill>
                  <a:srgbClr val="00B050"/>
                </a:solidFill>
              </a:rPr>
              <a:t>&lt;h1~6&gt;&lt;/h1~6&gt;</a:t>
            </a:r>
            <a:endParaRPr lang="ko-KR" altLang="en-US" dirty="0">
              <a:solidFill>
                <a:srgbClr val="00B050"/>
              </a:solidFill>
            </a:endParaRP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D7F21F55-B843-3B00-59E5-AA9A0C036E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/>
              <a:t>제목을 뜻하는 </a:t>
            </a:r>
            <a:r>
              <a:rPr lang="en-US" altLang="ko-KR" dirty="0">
                <a:solidFill>
                  <a:srgbClr val="0070C0"/>
                </a:solidFill>
              </a:rPr>
              <a:t>Heading</a:t>
            </a:r>
            <a:r>
              <a:rPr lang="en-US" altLang="ko-KR" dirty="0"/>
              <a:t> </a:t>
            </a:r>
            <a:r>
              <a:rPr lang="ko-KR" altLang="en-US" dirty="0"/>
              <a:t>의 약자</a:t>
            </a:r>
            <a:r>
              <a:rPr lang="en-US" altLang="ko-KR" dirty="0"/>
              <a:t>, h </a:t>
            </a:r>
            <a:r>
              <a:rPr lang="ko-KR" altLang="en-US" dirty="0"/>
              <a:t>사용</a:t>
            </a:r>
            <a:r>
              <a:rPr lang="en-US" altLang="ko-KR" dirty="0"/>
              <a:t>!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accent2"/>
                </a:solidFill>
              </a:rPr>
              <a:t>자동 줄 바꿈</a:t>
            </a:r>
            <a:r>
              <a:rPr lang="en-US" altLang="ko-KR" dirty="0">
                <a:solidFill>
                  <a:schemeClr val="accent2"/>
                </a:solidFill>
              </a:rPr>
              <a:t>! </a:t>
            </a:r>
            <a:r>
              <a:rPr lang="ko-KR" altLang="en-US" dirty="0"/>
              <a:t>왜</a:t>
            </a:r>
            <a:r>
              <a:rPr lang="en-US" altLang="ko-KR" dirty="0"/>
              <a:t>? </a:t>
            </a:r>
            <a:r>
              <a:rPr lang="ko-KR" altLang="en-US" dirty="0"/>
              <a:t>제목이니까</a:t>
            </a:r>
            <a:r>
              <a:rPr lang="en-US" altLang="ko-KR" dirty="0"/>
              <a:t>!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하나의 </a:t>
            </a:r>
            <a:r>
              <a:rPr lang="en-US" altLang="ko-KR" dirty="0"/>
              <a:t>HTML </a:t>
            </a:r>
            <a:r>
              <a:rPr lang="ko-KR" altLang="en-US" dirty="0"/>
              <a:t>문서에는 </a:t>
            </a:r>
            <a:r>
              <a:rPr lang="ko-KR" altLang="en-US" dirty="0">
                <a:solidFill>
                  <a:schemeClr val="accent2"/>
                </a:solidFill>
              </a:rPr>
              <a:t>하나의 </a:t>
            </a:r>
            <a:r>
              <a:rPr lang="en-US" altLang="ko-KR" dirty="0">
                <a:solidFill>
                  <a:schemeClr val="accent2"/>
                </a:solidFill>
              </a:rPr>
              <a:t>h1 </a:t>
            </a:r>
            <a:r>
              <a:rPr lang="ko-KR" altLang="en-US" dirty="0">
                <a:solidFill>
                  <a:schemeClr val="accent2"/>
                </a:solidFill>
              </a:rPr>
              <a:t>태그를 권장</a:t>
            </a:r>
            <a:endParaRPr lang="en-US" altLang="ko-KR" dirty="0">
              <a:solidFill>
                <a:schemeClr val="accent2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dirty="0"/>
              <a:t>웹 검색 엔진이 제일 먼저 검색하는 태그</a:t>
            </a:r>
            <a:r>
              <a:rPr lang="en-US" altLang="ko-KR" dirty="0"/>
              <a:t>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1337990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8B6C61-90EE-F752-914C-F0C010090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Semantic</a:t>
            </a:r>
            <a:r>
              <a:rPr lang="en-US" altLang="ko-KR" dirty="0"/>
              <a:t> Web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88576CAD-876B-2EC5-2756-E8456A41E9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/>
              <a:t>태그 자체로 컨텐츠에 대한 의미를 명확하게 설명할 수 있는 것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개발자가 의도한 요소의 의미가 명확하게 나타남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>
                <a:solidFill>
                  <a:srgbClr val="00B050"/>
                </a:solidFill>
              </a:rPr>
              <a:t>&lt;header&gt;, &lt;footer&gt;, &lt;</a:t>
            </a:r>
            <a:r>
              <a:rPr lang="en-US" altLang="ko-KR" dirty="0" err="1">
                <a:solidFill>
                  <a:srgbClr val="00B050"/>
                </a:solidFill>
              </a:rPr>
              <a:t>img</a:t>
            </a:r>
            <a:r>
              <a:rPr lang="en-US" altLang="ko-KR" dirty="0">
                <a:solidFill>
                  <a:srgbClr val="00B050"/>
                </a:solidFill>
              </a:rPr>
              <a:t>&gt;, &lt;title&gt;</a:t>
            </a:r>
            <a:r>
              <a:rPr lang="en-US" altLang="ko-KR" dirty="0"/>
              <a:t> </a:t>
            </a:r>
            <a:r>
              <a:rPr lang="ko-KR" altLang="en-US" dirty="0"/>
              <a:t>등등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검색 엔진이 웹 페이지를 검색 할 때</a:t>
            </a:r>
            <a:r>
              <a:rPr lang="en-US" altLang="ko-KR" dirty="0"/>
              <a:t>, </a:t>
            </a:r>
            <a:r>
              <a:rPr lang="en-US" altLang="ko-KR" dirty="0">
                <a:solidFill>
                  <a:schemeClr val="accent2"/>
                </a:solidFill>
              </a:rPr>
              <a:t>Semantic </a:t>
            </a:r>
            <a:r>
              <a:rPr lang="ko-KR" altLang="en-US" dirty="0">
                <a:solidFill>
                  <a:schemeClr val="accent2"/>
                </a:solidFill>
              </a:rPr>
              <a:t>요소</a:t>
            </a:r>
            <a:r>
              <a:rPr lang="ko-KR" altLang="en-US" dirty="0"/>
              <a:t>를 검색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8594338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8B6C61-90EE-F752-914C-F0C010090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본문 태그</a:t>
            </a:r>
            <a:r>
              <a:rPr lang="en-US" altLang="ko-KR" dirty="0"/>
              <a:t>, </a:t>
            </a:r>
            <a:r>
              <a:rPr lang="en-US" altLang="ko-KR" dirty="0">
                <a:solidFill>
                  <a:srgbClr val="00B050"/>
                </a:solidFill>
              </a:rPr>
              <a:t>&lt;p&gt;&lt;/p&gt;</a:t>
            </a:r>
            <a:endParaRPr lang="ko-KR" altLang="en-US" dirty="0">
              <a:solidFill>
                <a:srgbClr val="00B050"/>
              </a:solidFill>
            </a:endParaRP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D7F21F55-B843-3B00-59E5-AA9A0C036E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/>
              <a:t>본문을 뜻하는 </a:t>
            </a:r>
            <a:r>
              <a:rPr lang="en-US" altLang="ko-KR" dirty="0">
                <a:solidFill>
                  <a:schemeClr val="accent2"/>
                </a:solidFill>
              </a:rPr>
              <a:t>paragraph</a:t>
            </a:r>
            <a:r>
              <a:rPr lang="en-US" altLang="ko-KR" dirty="0"/>
              <a:t> </a:t>
            </a:r>
            <a:r>
              <a:rPr lang="ko-KR" altLang="en-US" dirty="0"/>
              <a:t>의 약자</a:t>
            </a:r>
            <a:r>
              <a:rPr lang="en-US" altLang="ko-KR" dirty="0"/>
              <a:t>, </a:t>
            </a:r>
            <a:r>
              <a:rPr lang="en-US" altLang="ko-KR" dirty="0">
                <a:solidFill>
                  <a:srgbClr val="00B050"/>
                </a:solidFill>
              </a:rPr>
              <a:t>&lt;p&gt;</a:t>
            </a:r>
            <a:r>
              <a:rPr lang="en-US" altLang="ko-KR" dirty="0"/>
              <a:t> </a:t>
            </a:r>
            <a:r>
              <a:rPr lang="ko-KR" altLang="en-US" dirty="0"/>
              <a:t>사용</a:t>
            </a:r>
            <a:r>
              <a:rPr lang="en-US" altLang="ko-KR" dirty="0"/>
              <a:t>!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본문을 적기 위한 태그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46416585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8B6C61-90EE-F752-914C-F0C010090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줄 바꿈 태그</a:t>
            </a:r>
            <a:r>
              <a:rPr lang="en-US" altLang="ko-KR" dirty="0"/>
              <a:t>, </a:t>
            </a:r>
            <a:r>
              <a:rPr lang="en-US" altLang="ko-KR" dirty="0">
                <a:solidFill>
                  <a:srgbClr val="00B050"/>
                </a:solidFill>
              </a:rPr>
              <a:t>&lt;</a:t>
            </a:r>
            <a:r>
              <a:rPr lang="en-US" altLang="ko-KR" dirty="0" err="1">
                <a:solidFill>
                  <a:srgbClr val="00B050"/>
                </a:solidFill>
              </a:rPr>
              <a:t>br</a:t>
            </a:r>
            <a:r>
              <a:rPr lang="en-US" altLang="ko-KR" dirty="0">
                <a:solidFill>
                  <a:srgbClr val="00B050"/>
                </a:solidFill>
              </a:rPr>
              <a:t>&gt;</a:t>
            </a:r>
            <a:endParaRPr lang="ko-KR" altLang="en-US" dirty="0">
              <a:solidFill>
                <a:srgbClr val="00B050"/>
              </a:solidFill>
            </a:endParaRP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D7F21F55-B843-3B00-59E5-AA9A0C036E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/>
              <a:t>과연 </a:t>
            </a:r>
            <a:r>
              <a:rPr lang="en-US" altLang="ko-KR" dirty="0">
                <a:solidFill>
                  <a:srgbClr val="00B050"/>
                </a:solidFill>
              </a:rPr>
              <a:t>&lt;</a:t>
            </a:r>
            <a:r>
              <a:rPr lang="en-US" altLang="ko-KR" dirty="0" err="1">
                <a:solidFill>
                  <a:srgbClr val="00B050"/>
                </a:solidFill>
              </a:rPr>
              <a:t>br</a:t>
            </a:r>
            <a:r>
              <a:rPr lang="en-US" altLang="ko-KR" dirty="0">
                <a:solidFill>
                  <a:srgbClr val="00B050"/>
                </a:solidFill>
              </a:rPr>
              <a:t>&gt;</a:t>
            </a:r>
            <a:r>
              <a:rPr lang="ko-KR" altLang="en-US" dirty="0"/>
              <a:t>은 무엇의 약자 일까요</a:t>
            </a:r>
            <a:r>
              <a:rPr lang="en-US" altLang="ko-KR" dirty="0"/>
              <a:t>?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줄을 바꿔 준답니다</a:t>
            </a:r>
            <a:r>
              <a:rPr lang="en-US" altLang="ko-KR" dirty="0"/>
              <a:t>!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그런데</a:t>
            </a:r>
            <a:r>
              <a:rPr lang="en-US" altLang="ko-KR" dirty="0"/>
              <a:t>…. </a:t>
            </a:r>
            <a:r>
              <a:rPr lang="ko-KR" altLang="en-US" dirty="0"/>
              <a:t>그냥 </a:t>
            </a:r>
            <a:r>
              <a:rPr lang="ko-KR" altLang="en-US" dirty="0" err="1">
                <a:solidFill>
                  <a:schemeClr val="accent2"/>
                </a:solidFill>
              </a:rPr>
              <a:t>엔터</a:t>
            </a:r>
            <a:r>
              <a:rPr lang="ko-KR" altLang="en-US" dirty="0"/>
              <a:t> 치면 안되나요</a:t>
            </a:r>
            <a:r>
              <a:rPr lang="en-US" altLang="ko-KR" dirty="0"/>
              <a:t>?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그럼 </a:t>
            </a:r>
            <a:r>
              <a:rPr lang="ko-KR" altLang="en-US" dirty="0" err="1">
                <a:solidFill>
                  <a:schemeClr val="accent2"/>
                </a:solidFill>
              </a:rPr>
              <a:t>공백</a:t>
            </a:r>
            <a:r>
              <a:rPr lang="ko-KR" altLang="en-US" dirty="0" err="1"/>
              <a:t>은요</a:t>
            </a:r>
            <a:r>
              <a:rPr lang="en-US" altLang="ko-KR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78390697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8B6C61-90EE-F752-914C-F0C010090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형식화 된 글자</a:t>
            </a:r>
            <a:r>
              <a:rPr lang="en-US" altLang="ko-KR" dirty="0"/>
              <a:t>, </a:t>
            </a:r>
            <a:r>
              <a:rPr lang="en-US" altLang="ko-KR" dirty="0">
                <a:solidFill>
                  <a:srgbClr val="00B050"/>
                </a:solidFill>
              </a:rPr>
              <a:t>&lt;pre&gt;&lt;/pre&gt;</a:t>
            </a:r>
            <a:endParaRPr lang="ko-KR" altLang="en-US" dirty="0">
              <a:solidFill>
                <a:srgbClr val="00B050"/>
              </a:solidFill>
            </a:endParaRP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D7F21F55-B843-3B00-59E5-AA9A0C036E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accent2"/>
                </a:solidFill>
              </a:rPr>
              <a:t>형식화</a:t>
            </a:r>
            <a:r>
              <a:rPr lang="en-US" altLang="ko-KR" dirty="0">
                <a:solidFill>
                  <a:schemeClr val="accent2"/>
                </a:solidFill>
              </a:rPr>
              <a:t>(preformatted)</a:t>
            </a:r>
            <a:r>
              <a:rPr lang="ko-KR" altLang="en-US" dirty="0"/>
              <a:t>의 약자 </a:t>
            </a:r>
            <a:r>
              <a:rPr lang="en-US" altLang="ko-KR" dirty="0">
                <a:solidFill>
                  <a:srgbClr val="00B050"/>
                </a:solidFill>
              </a:rPr>
              <a:t>&lt;pre&gt;</a:t>
            </a:r>
            <a:r>
              <a:rPr lang="ko-KR" altLang="en-US" dirty="0"/>
              <a:t>를 사용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우리가 </a:t>
            </a:r>
            <a:r>
              <a:rPr lang="ko-KR" altLang="en-US" dirty="0">
                <a:solidFill>
                  <a:schemeClr val="accent2"/>
                </a:solidFill>
              </a:rPr>
              <a:t>에디터에 쓴 대로 </a:t>
            </a:r>
            <a:r>
              <a:rPr lang="ko-KR" altLang="en-US" dirty="0"/>
              <a:t>웹에서도 보여준답니다</a:t>
            </a:r>
            <a:r>
              <a:rPr lang="en-US" altLang="ko-KR" dirty="0"/>
              <a:t>!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개발자들도 </a:t>
            </a:r>
            <a:r>
              <a:rPr lang="en-US" altLang="ko-KR" dirty="0">
                <a:solidFill>
                  <a:srgbClr val="00B050"/>
                </a:solidFill>
              </a:rPr>
              <a:t>&lt;</a:t>
            </a:r>
            <a:r>
              <a:rPr lang="en-US" altLang="ko-KR" dirty="0" err="1">
                <a:solidFill>
                  <a:srgbClr val="00B050"/>
                </a:solidFill>
              </a:rPr>
              <a:t>br</a:t>
            </a:r>
            <a:r>
              <a:rPr lang="en-US" altLang="ko-KR" dirty="0">
                <a:solidFill>
                  <a:srgbClr val="00B050"/>
                </a:solidFill>
              </a:rPr>
              <a:t>&gt;,</a:t>
            </a:r>
            <a:r>
              <a:rPr lang="ko-KR" altLang="en-US" dirty="0">
                <a:solidFill>
                  <a:srgbClr val="00B050"/>
                </a:solidFill>
              </a:rPr>
              <a:t> </a:t>
            </a:r>
            <a:r>
              <a:rPr lang="en-US" altLang="ko-KR" dirty="0">
                <a:solidFill>
                  <a:srgbClr val="00B050"/>
                </a:solidFill>
              </a:rPr>
              <a:t>&amp;</a:t>
            </a:r>
            <a:r>
              <a:rPr lang="en-US" altLang="ko-KR" dirty="0" err="1">
                <a:solidFill>
                  <a:srgbClr val="00B050"/>
                </a:solidFill>
              </a:rPr>
              <a:t>nbsp</a:t>
            </a:r>
            <a:r>
              <a:rPr lang="en-US" altLang="ko-KR" dirty="0">
                <a:solidFill>
                  <a:srgbClr val="00B050"/>
                </a:solidFill>
              </a:rPr>
              <a:t>; </a:t>
            </a:r>
            <a:r>
              <a:rPr lang="ko-KR" altLang="en-US" dirty="0"/>
              <a:t>사용하기 귀찮기 때문이죠</a:t>
            </a:r>
            <a:r>
              <a:rPr lang="en-US" altLang="ko-KR" dirty="0"/>
              <a:t>!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그런데 막상 거의 </a:t>
            </a:r>
            <a:r>
              <a:rPr lang="ko-KR" altLang="en-US" dirty="0" err="1"/>
              <a:t>안씁니다</a:t>
            </a:r>
            <a:r>
              <a:rPr lang="en-US" altLang="ko-KR" dirty="0"/>
              <a:t>… </a:t>
            </a:r>
            <a:r>
              <a:rPr lang="en-US" altLang="ko-KR" dirty="0">
                <a:sym typeface="Wingdings" panose="05000000000000000000" pitchFamily="2" charset="2"/>
              </a:rPr>
              <a:t>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9578299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5AE000-C7FC-BD86-B0E1-6D732E0C85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0647" y="0"/>
            <a:ext cx="10515600" cy="1325563"/>
          </a:xfrm>
        </p:spPr>
        <p:txBody>
          <a:bodyPr/>
          <a:lstStyle/>
          <a:p>
            <a:r>
              <a:rPr lang="ko-KR" altLang="en-US" dirty="0"/>
              <a:t>이 언어들은 왜 나누어져 있을까요</a:t>
            </a:r>
            <a:r>
              <a:rPr lang="en-US" altLang="ko-KR" dirty="0"/>
              <a:t>?</a:t>
            </a:r>
            <a:endParaRPr lang="ko-KR" altLang="en-US" dirty="0"/>
          </a:p>
        </p:txBody>
      </p:sp>
      <p:pic>
        <p:nvPicPr>
          <p:cNvPr id="8194" name="Picture 2" descr="사막 - 위키백과, 우리 모두의 백과사전">
            <a:extLst>
              <a:ext uri="{FF2B5EF4-FFF2-40B4-BE49-F238E27FC236}">
                <a16:creationId xmlns:a16="http://schemas.microsoft.com/office/drawing/2014/main" id="{2B0DABAD-E9AB-274F-10FF-0DF5750F5C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583" y="2695271"/>
            <a:ext cx="3347907" cy="2539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죽음의 루트 아이거 북벽을 오르다 &lt; 사회/르포 &lt; 기사본문 - 주간조선">
            <a:extLst>
              <a:ext uri="{FF2B5EF4-FFF2-40B4-BE49-F238E27FC236}">
                <a16:creationId xmlns:a16="http://schemas.microsoft.com/office/drawing/2014/main" id="{1CA85232-75B4-735D-F6F7-F6B4D92815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5167" y="2695271"/>
            <a:ext cx="3556582" cy="2539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Cancun, Mexico: a Complete Travel Guide">
            <a:extLst>
              <a:ext uri="{FF2B5EF4-FFF2-40B4-BE49-F238E27FC236}">
                <a16:creationId xmlns:a16="http://schemas.microsoft.com/office/drawing/2014/main" id="{FC4C82E7-160D-9D1F-AD43-6D98776563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5427" y="2695271"/>
            <a:ext cx="3385947" cy="2539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851903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8B6C61-90EE-F752-914C-F0C010090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수평 줄</a:t>
            </a:r>
            <a:r>
              <a:rPr lang="en-US" altLang="ko-KR" dirty="0"/>
              <a:t>, </a:t>
            </a:r>
            <a:r>
              <a:rPr lang="en-US" altLang="ko-KR" dirty="0">
                <a:solidFill>
                  <a:srgbClr val="00B050"/>
                </a:solidFill>
              </a:rPr>
              <a:t>&lt;</a:t>
            </a:r>
            <a:r>
              <a:rPr lang="en-US" altLang="ko-KR" dirty="0" err="1">
                <a:solidFill>
                  <a:srgbClr val="00B050"/>
                </a:solidFill>
              </a:rPr>
              <a:t>hr</a:t>
            </a:r>
            <a:r>
              <a:rPr lang="en-US" altLang="ko-KR" dirty="0">
                <a:solidFill>
                  <a:srgbClr val="00B050"/>
                </a:solidFill>
              </a:rPr>
              <a:t>&gt;</a:t>
            </a:r>
            <a:endParaRPr lang="ko-KR" altLang="en-US" dirty="0">
              <a:solidFill>
                <a:srgbClr val="00B050"/>
              </a:solidFill>
            </a:endParaRP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D7F21F55-B843-3B00-59E5-AA9A0C036E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/>
              <a:t>수평으로 된 줄을 그어 줍니다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7768534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8B6C61-90EE-F752-914C-F0C010090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문자 꾸미기 태그들</a:t>
            </a:r>
            <a:endParaRPr lang="ko-KR" altLang="en-US" dirty="0">
              <a:solidFill>
                <a:srgbClr val="00B050"/>
              </a:solidFill>
            </a:endParaRP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D7F21F55-B843-3B00-59E5-AA9A0C036E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00B050"/>
                </a:solidFill>
              </a:rPr>
              <a:t>&lt;b&gt; </a:t>
            </a:r>
            <a:r>
              <a:rPr lang="en-US" altLang="ko-KR" dirty="0"/>
              <a:t>: </a:t>
            </a:r>
            <a:r>
              <a:rPr lang="ko-KR" altLang="en-US" dirty="0"/>
              <a:t>두껍게</a:t>
            </a:r>
            <a:r>
              <a:rPr lang="en-US" altLang="ko-KR" dirty="0"/>
              <a:t>!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00B050"/>
                </a:solidFill>
              </a:rPr>
              <a:t>&lt;strong&gt;</a:t>
            </a:r>
            <a:r>
              <a:rPr lang="en-US" altLang="ko-KR" dirty="0"/>
              <a:t> : </a:t>
            </a:r>
            <a:r>
              <a:rPr lang="ko-KR" altLang="en-US" dirty="0"/>
              <a:t>두껍게</a:t>
            </a:r>
            <a:r>
              <a:rPr lang="en-US" altLang="ko-KR" dirty="0"/>
              <a:t>! +</a:t>
            </a:r>
            <a:r>
              <a:rPr lang="ko-KR" altLang="en-US" dirty="0"/>
              <a:t> </a:t>
            </a:r>
            <a:r>
              <a:rPr lang="en-US" altLang="ko-KR" dirty="0">
                <a:solidFill>
                  <a:schemeClr val="accent2"/>
                </a:solidFill>
              </a:rPr>
              <a:t>Semantic </a:t>
            </a:r>
            <a:r>
              <a:rPr lang="ko-KR" altLang="en-US" dirty="0">
                <a:solidFill>
                  <a:schemeClr val="accent2"/>
                </a:solidFill>
              </a:rPr>
              <a:t>한</a:t>
            </a:r>
            <a:r>
              <a:rPr lang="ko-KR" altLang="en-US" dirty="0"/>
              <a:t> 의미를 지님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00B050"/>
                </a:solidFill>
              </a:rPr>
              <a:t>&lt;</a:t>
            </a:r>
            <a:r>
              <a:rPr lang="en-US" altLang="ko-KR" dirty="0" err="1">
                <a:solidFill>
                  <a:srgbClr val="00B050"/>
                </a:solidFill>
              </a:rPr>
              <a:t>i</a:t>
            </a:r>
            <a:r>
              <a:rPr lang="en-US" altLang="ko-KR" dirty="0">
                <a:solidFill>
                  <a:srgbClr val="00B050"/>
                </a:solidFill>
              </a:rPr>
              <a:t>&gt;</a:t>
            </a:r>
            <a:r>
              <a:rPr lang="en-US" altLang="ko-KR" dirty="0"/>
              <a:t> : </a:t>
            </a:r>
            <a:r>
              <a:rPr lang="ko-KR" altLang="en-US" dirty="0"/>
              <a:t>이탤릭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00B050"/>
                </a:solidFill>
              </a:rPr>
              <a:t>&lt;</a:t>
            </a:r>
            <a:r>
              <a:rPr lang="en-US" altLang="ko-KR" dirty="0" err="1">
                <a:solidFill>
                  <a:srgbClr val="00B050"/>
                </a:solidFill>
              </a:rPr>
              <a:t>em</a:t>
            </a:r>
            <a:r>
              <a:rPr lang="en-US" altLang="ko-KR" dirty="0">
                <a:solidFill>
                  <a:srgbClr val="00B050"/>
                </a:solidFill>
              </a:rPr>
              <a:t>&gt;</a:t>
            </a:r>
            <a:r>
              <a:rPr lang="en-US" altLang="ko-KR" dirty="0"/>
              <a:t> : Emphasized, </a:t>
            </a:r>
            <a:r>
              <a:rPr lang="ko-KR" altLang="en-US" dirty="0"/>
              <a:t>강조</a:t>
            </a:r>
            <a:r>
              <a:rPr lang="en-US" altLang="ko-KR" dirty="0"/>
              <a:t>!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00B050"/>
                </a:solidFill>
              </a:rPr>
              <a:t>&lt;del&gt;</a:t>
            </a:r>
            <a:r>
              <a:rPr lang="en-US" altLang="ko-KR" dirty="0"/>
              <a:t> : </a:t>
            </a:r>
            <a:r>
              <a:rPr lang="ko-KR" altLang="en-US" dirty="0"/>
              <a:t>중간 줄</a:t>
            </a:r>
            <a:r>
              <a:rPr lang="en-US" altLang="ko-KR" dirty="0"/>
              <a:t>!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00B050"/>
                </a:solidFill>
              </a:rPr>
              <a:t>&lt;u&gt;</a:t>
            </a:r>
            <a:r>
              <a:rPr lang="en-US" altLang="ko-KR" dirty="0"/>
              <a:t> : </a:t>
            </a:r>
            <a:r>
              <a:rPr lang="ko-KR" altLang="en-US" dirty="0"/>
              <a:t>밑 줄</a:t>
            </a:r>
            <a:r>
              <a:rPr lang="en-US" altLang="ko-KR" dirty="0"/>
              <a:t>!</a:t>
            </a:r>
          </a:p>
          <a:p>
            <a:pPr>
              <a:lnSpc>
                <a:spcPct val="150000"/>
              </a:lnSpc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12512678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835810"/>
            <a:ext cx="12192000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5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이미지</a:t>
            </a:r>
            <a:endParaRPr lang="en-US" altLang="ko-KR" sz="115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/>
            <a:r>
              <a:rPr lang="ko-KR" altLang="en-US" sz="115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삽입하기</a:t>
            </a:r>
          </a:p>
        </p:txBody>
      </p:sp>
    </p:spTree>
    <p:extLst>
      <p:ext uri="{BB962C8B-B14F-4D97-AF65-F5344CB8AC3E}">
        <p14:creationId xmlns:p14="http://schemas.microsoft.com/office/powerpoint/2010/main" val="3384468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8B6C61-90EE-F752-914C-F0C010090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이미지를 넣어 봅시다</a:t>
            </a:r>
            <a:r>
              <a:rPr lang="en-US" altLang="ko-KR" dirty="0"/>
              <a:t>!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A75F3508-AD0E-5917-38AE-7951BA169C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이미지를 넣을 때 사용하는 </a:t>
            </a:r>
            <a:r>
              <a:rPr lang="en-US" altLang="ko-KR" dirty="0">
                <a:solidFill>
                  <a:srgbClr val="00B050"/>
                </a:solidFill>
              </a:rPr>
              <a:t>&lt;</a:t>
            </a:r>
            <a:r>
              <a:rPr lang="en-US" altLang="ko-KR" dirty="0" err="1">
                <a:solidFill>
                  <a:srgbClr val="00B050"/>
                </a:solidFill>
              </a:rPr>
              <a:t>img</a:t>
            </a:r>
            <a:r>
              <a:rPr lang="en-US" altLang="ko-KR" dirty="0">
                <a:solidFill>
                  <a:srgbClr val="00B050"/>
                </a:solidFill>
              </a:rPr>
              <a:t>&gt;</a:t>
            </a:r>
            <a:r>
              <a:rPr lang="en-US" altLang="ko-KR" dirty="0"/>
              <a:t> </a:t>
            </a:r>
            <a:r>
              <a:rPr lang="ko-KR" altLang="en-US" dirty="0"/>
              <a:t>태그</a:t>
            </a:r>
            <a:endParaRPr lang="en-US" altLang="ko-KR" dirty="0"/>
          </a:p>
          <a:p>
            <a:r>
              <a:rPr lang="ko-KR" altLang="en-US" dirty="0"/>
              <a:t>빈 요소</a:t>
            </a:r>
            <a:r>
              <a:rPr lang="en-US" altLang="ko-KR" dirty="0"/>
              <a:t>,</a:t>
            </a:r>
            <a:r>
              <a:rPr lang="ko-KR" altLang="en-US" dirty="0"/>
              <a:t> 닫는 태그가 필요하지 않음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8737CB0-C44E-8FC8-2167-8637EC6E0735}"/>
              </a:ext>
            </a:extLst>
          </p:cNvPr>
          <p:cNvGrpSpPr/>
          <p:nvPr/>
        </p:nvGrpSpPr>
        <p:grpSpPr>
          <a:xfrm>
            <a:off x="1079228" y="3037166"/>
            <a:ext cx="10033544" cy="2870853"/>
            <a:chOff x="425450" y="1214879"/>
            <a:chExt cx="11341100" cy="3244978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B64E96E8-1276-CE87-FF3E-1144DCD8E6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5450" y="1214879"/>
              <a:ext cx="11341100" cy="3244978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4F548962-7949-A308-8628-B5C08060E9FC}"/>
                </a:ext>
              </a:extLst>
            </p:cNvPr>
            <p:cNvSpPr/>
            <p:nvPr/>
          </p:nvSpPr>
          <p:spPr>
            <a:xfrm>
              <a:off x="4292600" y="4114800"/>
              <a:ext cx="1358900" cy="34505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92202649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8B6C61-90EE-F752-914C-F0C010090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이미지 위치는</a:t>
            </a:r>
            <a:r>
              <a:rPr lang="en-US" altLang="ko-KR" dirty="0"/>
              <a:t>!?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A75F3508-AD0E-5917-38AE-7951BA169C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Src</a:t>
            </a:r>
            <a:r>
              <a:rPr lang="en-US" altLang="ko-KR" dirty="0"/>
              <a:t> </a:t>
            </a:r>
            <a:r>
              <a:rPr lang="ko-KR" altLang="en-US" dirty="0"/>
              <a:t>속성을 사용하여 이미지의 위치를 알려 줍니다</a:t>
            </a:r>
            <a:r>
              <a:rPr lang="en-US" altLang="ko-KR" dirty="0"/>
              <a:t>~!</a:t>
            </a:r>
          </a:p>
          <a:p>
            <a:r>
              <a:rPr lang="ko-KR" altLang="en-US" dirty="0"/>
              <a:t>컴퓨터의 파일 또는</a:t>
            </a:r>
            <a:r>
              <a:rPr lang="en-US" altLang="ko-KR" dirty="0"/>
              <a:t>, </a:t>
            </a:r>
            <a:r>
              <a:rPr lang="ko-KR" altLang="en-US" dirty="0"/>
              <a:t>인터넷의 주소</a:t>
            </a:r>
            <a:r>
              <a:rPr lang="en-US" altLang="ko-KR" dirty="0"/>
              <a:t>(</a:t>
            </a:r>
            <a:r>
              <a:rPr lang="en-US" altLang="ko-KR" dirty="0" err="1"/>
              <a:t>url</a:t>
            </a:r>
            <a:r>
              <a:rPr lang="en-US" altLang="ko-KR" dirty="0"/>
              <a:t>)</a:t>
            </a:r>
            <a:r>
              <a:rPr lang="ko-KR" altLang="en-US" dirty="0"/>
              <a:t>을 입력할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16D8E6D-7A5E-E57E-7B1B-727AA3BD7D32}"/>
              </a:ext>
            </a:extLst>
          </p:cNvPr>
          <p:cNvSpPr txBox="1"/>
          <p:nvPr/>
        </p:nvSpPr>
        <p:spPr>
          <a:xfrm>
            <a:off x="627017" y="3027628"/>
            <a:ext cx="11144773" cy="147732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"study.png"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"https://hips.hearstapps.com/hmg-prod.s3.amazonaws.com/images/dog-puppy-on-garden-royalty-free-image-1586966191.jpg?crop=0.752xw:1.00xh;0.175xw,0&amp;resize=1200:*"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672316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8B6C61-90EE-F752-914C-F0C010090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Alt</a:t>
            </a:r>
            <a:r>
              <a:rPr lang="en-US" altLang="ko-KR" dirty="0"/>
              <a:t>(</a:t>
            </a:r>
            <a:r>
              <a:rPr lang="en-US" altLang="ko-KR" dirty="0" err="1"/>
              <a:t>ernative</a:t>
            </a:r>
            <a:r>
              <a:rPr lang="en-US" altLang="ko-KR" dirty="0"/>
              <a:t>)?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A75F3508-AD0E-5917-38AE-7951BA169C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이미지의 대체 텍스트</a:t>
            </a:r>
            <a:endParaRPr lang="en-US" altLang="ko-KR" dirty="0"/>
          </a:p>
          <a:p>
            <a:r>
              <a:rPr lang="ko-KR" altLang="en-US" dirty="0"/>
              <a:t>이미지를 제대로 못 불러 왔을 때</a:t>
            </a:r>
            <a:r>
              <a:rPr lang="en-US" altLang="ko-KR" dirty="0"/>
              <a:t>, </a:t>
            </a:r>
            <a:r>
              <a:rPr lang="ko-KR" altLang="en-US" dirty="0"/>
              <a:t>텍스트로 해당 이미지가 </a:t>
            </a:r>
            <a:r>
              <a:rPr lang="ko-KR" altLang="en-US" dirty="0" err="1"/>
              <a:t>무었이었는지를</a:t>
            </a:r>
            <a:r>
              <a:rPr lang="ko-KR" altLang="en-US" dirty="0"/>
              <a:t> 표시</a:t>
            </a:r>
            <a:endParaRPr lang="en-US" altLang="ko-KR" dirty="0"/>
          </a:p>
          <a:p>
            <a:r>
              <a:rPr lang="ko-KR" altLang="en-US" dirty="0"/>
              <a:t>시각장애인 분들이 웹을 사용할 때 사용하기 때문에 </a:t>
            </a:r>
            <a:r>
              <a:rPr lang="ko-KR" altLang="en-US" dirty="0">
                <a:solidFill>
                  <a:schemeClr val="accent2"/>
                </a:solidFill>
              </a:rPr>
              <a:t>필수</a:t>
            </a:r>
            <a:r>
              <a:rPr lang="en-US" altLang="ko-KR" dirty="0">
                <a:solidFill>
                  <a:schemeClr val="accent2"/>
                </a:solidFill>
              </a:rPr>
              <a:t>!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C1B23C4-4E7F-1550-0DA8-778582377E6D}"/>
              </a:ext>
            </a:extLst>
          </p:cNvPr>
          <p:cNvSpPr txBox="1"/>
          <p:nvPr/>
        </p:nvSpPr>
        <p:spPr>
          <a:xfrm>
            <a:off x="798370" y="4431715"/>
            <a:ext cx="7405103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"study.png"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공부를 결심하는 사진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540127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8B6C61-90EE-F752-914C-F0C010090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크기 조절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A75F3508-AD0E-5917-38AE-7951BA169C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속성 </a:t>
            </a:r>
            <a:r>
              <a:rPr lang="en-US" altLang="ko-KR" dirty="0"/>
              <a:t>width </a:t>
            </a:r>
            <a:r>
              <a:rPr lang="ko-KR" altLang="en-US" dirty="0"/>
              <a:t>와 </a:t>
            </a:r>
            <a:r>
              <a:rPr lang="en-US" altLang="ko-KR" dirty="0"/>
              <a:t>height </a:t>
            </a:r>
            <a:r>
              <a:rPr lang="ko-KR" altLang="en-US" dirty="0"/>
              <a:t>를 사용하여 크기를 조절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가로 세로 중 하나의 크기만 입력하면 이미지의 비율에 맞춰서 나머지 한쪽은 자동으로</a:t>
            </a:r>
            <a:r>
              <a:rPr lang="en-US" altLang="ko-KR" dirty="0"/>
              <a:t> </a:t>
            </a:r>
            <a:r>
              <a:rPr lang="ko-KR" altLang="en-US" dirty="0"/>
              <a:t>결정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C1B23C4-4E7F-1550-0DA8-778582377E6D}"/>
              </a:ext>
            </a:extLst>
          </p:cNvPr>
          <p:cNvSpPr txBox="1"/>
          <p:nvPr/>
        </p:nvSpPr>
        <p:spPr>
          <a:xfrm>
            <a:off x="798370" y="2228446"/>
            <a:ext cx="9869630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"study.png"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공부를 결심하는 사진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"300"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"300"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A332D1-2C49-47D2-602E-E23C94E1F1CD}"/>
              </a:ext>
            </a:extLst>
          </p:cNvPr>
          <p:cNvSpPr txBox="1"/>
          <p:nvPr/>
        </p:nvSpPr>
        <p:spPr>
          <a:xfrm>
            <a:off x="798370" y="4431715"/>
            <a:ext cx="8310796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"study.png"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공부를 결심하는 사진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"500"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369118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835810"/>
            <a:ext cx="12192000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5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문서의</a:t>
            </a:r>
            <a:endParaRPr lang="en-US" altLang="ko-KR" sz="115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/>
            <a:r>
              <a:rPr lang="ko-KR" altLang="en-US" sz="115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영역 구분하기</a:t>
            </a:r>
          </a:p>
        </p:txBody>
      </p:sp>
    </p:spTree>
    <p:extLst>
      <p:ext uri="{BB962C8B-B14F-4D97-AF65-F5344CB8AC3E}">
        <p14:creationId xmlns:p14="http://schemas.microsoft.com/office/powerpoint/2010/main" val="3516289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8B6C61-90EE-F752-914C-F0C010090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컨테이너 태그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A75F3508-AD0E-5917-38AE-7951BA169C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다른 요소 여럿을 묶어서 관리하기 위한 용도로 사용되는 태그 </a:t>
            </a: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ko-KR" altLang="en-US" dirty="0"/>
              <a:t> </a:t>
            </a:r>
            <a:r>
              <a:rPr lang="en-US" altLang="ko-KR" dirty="0"/>
              <a:t>‘</a:t>
            </a:r>
            <a:r>
              <a:rPr lang="ko-KR" altLang="en-US" dirty="0"/>
              <a:t>컨테이너</a:t>
            </a:r>
            <a:r>
              <a:rPr lang="en-US" altLang="ko-KR" dirty="0"/>
              <a:t>‘</a:t>
            </a:r>
          </a:p>
          <a:p>
            <a:r>
              <a:rPr lang="ko-KR" altLang="en-US" dirty="0"/>
              <a:t>컨텐츠나 레이아웃에 아무런 영향을 주지 않음</a:t>
            </a:r>
            <a:endParaRPr lang="en-US" altLang="ko-KR" dirty="0"/>
          </a:p>
          <a:p>
            <a:r>
              <a:rPr lang="ko-KR" altLang="en-US" dirty="0"/>
              <a:t>대표적으로 </a:t>
            </a:r>
            <a:r>
              <a:rPr lang="en-US" altLang="ko-KR" dirty="0"/>
              <a:t>&lt;div&gt;, &lt;span&gt; </a:t>
            </a:r>
            <a:r>
              <a:rPr lang="ko-KR" altLang="en-US" dirty="0"/>
              <a:t>을 사용</a:t>
            </a:r>
          </a:p>
        </p:txBody>
      </p:sp>
    </p:spTree>
    <p:extLst>
      <p:ext uri="{BB962C8B-B14F-4D97-AF65-F5344CB8AC3E}">
        <p14:creationId xmlns:p14="http://schemas.microsoft.com/office/powerpoint/2010/main" val="208759219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54E4E81-AC76-92F9-A936-0298547B16D7}"/>
              </a:ext>
            </a:extLst>
          </p:cNvPr>
          <p:cNvSpPr txBox="1"/>
          <p:nvPr/>
        </p:nvSpPr>
        <p:spPr>
          <a:xfrm>
            <a:off x="609600" y="472665"/>
            <a:ext cx="8316686" cy="147732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이젠 정말 코딩 뿐이야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코딩 열심히 해야지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!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hr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"study.png"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공부를 결심하는 사진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"300"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정말 공부 뿐이야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CB641F-C9E2-B5AE-64A8-7BBFD16851A8}"/>
              </a:ext>
            </a:extLst>
          </p:cNvPr>
          <p:cNvSpPr txBox="1"/>
          <p:nvPr/>
        </p:nvSpPr>
        <p:spPr>
          <a:xfrm>
            <a:off x="609600" y="3019370"/>
            <a:ext cx="8900160" cy="258532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이젠 정말 코딩 뿐이야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코딩 열심히 해야지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!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hr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"study.png"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공부를 결심하는 사진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"300"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정말 공부 뿐이야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화살표: 아래쪽 7">
            <a:extLst>
              <a:ext uri="{FF2B5EF4-FFF2-40B4-BE49-F238E27FC236}">
                <a16:creationId xmlns:a16="http://schemas.microsoft.com/office/drawing/2014/main" id="{EEF4D211-9A91-4BB3-88F4-233569EE364C}"/>
              </a:ext>
            </a:extLst>
          </p:cNvPr>
          <p:cNvSpPr/>
          <p:nvPr/>
        </p:nvSpPr>
        <p:spPr>
          <a:xfrm>
            <a:off x="4354286" y="2168434"/>
            <a:ext cx="827314" cy="548640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59692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2247</TotalTime>
  <Words>3665</Words>
  <Application>Microsoft Office PowerPoint</Application>
  <PresentationFormat>와이드스크린</PresentationFormat>
  <Paragraphs>519</Paragraphs>
  <Slides>190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190</vt:i4>
      </vt:variant>
    </vt:vector>
  </HeadingPairs>
  <TitlesOfParts>
    <vt:vector size="203" baseType="lpstr">
      <vt:lpstr>Lora</vt:lpstr>
      <vt:lpstr>맑은 고딕</vt:lpstr>
      <vt:lpstr>나눔스퀘어 ExtraBold</vt:lpstr>
      <vt:lpstr>강한공군체 Medium</vt:lpstr>
      <vt:lpstr>ROKAF SLAB SERIF MEDIUM</vt:lpstr>
      <vt:lpstr>나눔스퀘어 Bold</vt:lpstr>
      <vt:lpstr>Consolas</vt:lpstr>
      <vt:lpstr>강한공군체 Bold</vt:lpstr>
      <vt:lpstr>Mosk Bold 700</vt:lpstr>
      <vt:lpstr>한컴 말랑말랑 Regular</vt:lpstr>
      <vt:lpstr>Arial</vt:lpstr>
      <vt:lpstr>Calibri</vt:lpstr>
      <vt:lpstr>Office 테마</vt:lpstr>
      <vt:lpstr>PowerPoint 프레젠테이션</vt:lpstr>
      <vt:lpstr>PowerPoint 프레젠테이션</vt:lpstr>
      <vt:lpstr>PowerPoint 프레젠테이션</vt:lpstr>
      <vt:lpstr>우리는 이런 언어들을 배울 겁니다!</vt:lpstr>
      <vt:lpstr>이 언어들은 왜 나누어져 있을까요?</vt:lpstr>
      <vt:lpstr>PowerPoint 프레젠테이션</vt:lpstr>
      <vt:lpstr>PowerPoint 프레젠테이션</vt:lpstr>
      <vt:lpstr>PowerPoint 프레젠테이션</vt:lpstr>
      <vt:lpstr>이 언어들은 왜 나누어져 있을까요?</vt:lpstr>
      <vt:lpstr>PowerPoint 프레젠테이션</vt:lpstr>
      <vt:lpstr>그럼 컴퓨터 언어는?</vt:lpstr>
      <vt:lpstr>PowerPoint 프레젠테이션</vt:lpstr>
      <vt:lpstr>HTML</vt:lpstr>
      <vt:lpstr>역사적으로 인류는!</vt:lpstr>
      <vt:lpstr>인터넷의 탄생과, HTML</vt:lpstr>
      <vt:lpstr>탄생! 인터넷(International Network)</vt:lpstr>
      <vt:lpstr>HTTP(Hyper Text Transfer Protocol)</vt:lpstr>
      <vt:lpstr>HyperText Markup Language</vt:lpstr>
      <vt:lpstr>HyperText Markup Language</vt:lpstr>
      <vt:lpstr>HTML</vt:lpstr>
      <vt:lpstr>PowerPoint 프레젠테이션</vt:lpstr>
      <vt:lpstr>VS Code 설치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Formatting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HTML 기본 문법, 요소(Element)</vt:lpstr>
      <vt:lpstr>PowerPoint 프레젠테이션</vt:lpstr>
      <vt:lpstr>PowerPoint 프레젠테이션</vt:lpstr>
      <vt:lpstr>PowerPoint 프레젠테이션</vt:lpstr>
      <vt:lpstr>HTML 기본 문법, 중첩(Nested)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HTML 기본 문법, 빈 요소(Empty)</vt:lpstr>
      <vt:lpstr>PowerPoint 프레젠테이션</vt:lpstr>
      <vt:lpstr>PowerPoint 프레젠테이션</vt:lpstr>
      <vt:lpstr>PowerPoint 프레젠테이션</vt:lpstr>
      <vt:lpstr>PowerPoint 프레젠테이션</vt:lpstr>
      <vt:lpstr>HTML 기본 문법, 주석(Comments)</vt:lpstr>
      <vt:lpstr>실습, 간단한 HTML 문서 만들기 </vt:lpstr>
      <vt:lpstr>PowerPoint 프레젠테이션</vt:lpstr>
      <vt:lpstr>HTML 기본 문법, 속성(Attribute)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HTML 구조 설명</vt:lpstr>
      <vt:lpstr>HTML 구조 설명</vt:lpstr>
      <vt:lpstr>HTML 구조 설명</vt:lpstr>
      <vt:lpstr>HTML 구조 설명</vt:lpstr>
      <vt:lpstr>PowerPoint 프레젠테이션</vt:lpstr>
      <vt:lpstr>&lt;head&gt; 태그</vt:lpstr>
      <vt:lpstr>&lt;head&gt; 태그</vt:lpstr>
      <vt:lpstr>&lt;head&gt; 태그, +@ 요소들</vt:lpstr>
      <vt:lpstr>기초 코드를 불러와 봅시다!</vt:lpstr>
      <vt:lpstr>&lt;meta&gt;, charset</vt:lpstr>
      <vt:lpstr>&lt;meta&gt;, http-equiv(alent)</vt:lpstr>
      <vt:lpstr>&lt;meta&gt;, name</vt:lpstr>
      <vt:lpstr>&lt;meta&gt;, viewport</vt:lpstr>
      <vt:lpstr>&lt;meta&gt;, viewport</vt:lpstr>
      <vt:lpstr>&lt;meta&gt;, viewport 체험하기</vt:lpstr>
      <vt:lpstr>PowerPoint 프레젠테이션</vt:lpstr>
      <vt:lpstr>&lt;meta&gt;, viewport 체험하기</vt:lpstr>
      <vt:lpstr>PowerPoint 프레젠테이션</vt:lpstr>
      <vt:lpstr>PowerPoint 프레젠테이션</vt:lpstr>
      <vt:lpstr>&lt;body&gt; 태그</vt:lpstr>
      <vt:lpstr>PowerPoint 프레젠테이션</vt:lpstr>
      <vt:lpstr>PowerPoint 프레젠테이션</vt:lpstr>
      <vt:lpstr>제목 태그, &lt;h1~6&gt;&lt;/h1~6&gt;</vt:lpstr>
      <vt:lpstr>Semantic Web</vt:lpstr>
      <vt:lpstr>본문 태그, &lt;p&gt;&lt;/p&gt;</vt:lpstr>
      <vt:lpstr>줄 바꿈 태그, &lt;br&gt;</vt:lpstr>
      <vt:lpstr>형식화 된 글자, &lt;pre&gt;&lt;/pre&gt;</vt:lpstr>
      <vt:lpstr>수평 줄, &lt;hr&gt;</vt:lpstr>
      <vt:lpstr>문자 꾸미기 태그들</vt:lpstr>
      <vt:lpstr>PowerPoint 프레젠테이션</vt:lpstr>
      <vt:lpstr>이미지를 넣어 봅시다!</vt:lpstr>
      <vt:lpstr>이미지 위치는!?</vt:lpstr>
      <vt:lpstr>Alt(ernative)?</vt:lpstr>
      <vt:lpstr>크기 조절</vt:lpstr>
      <vt:lpstr>PowerPoint 프레젠테이션</vt:lpstr>
      <vt:lpstr>컨테이너 태그</vt:lpstr>
      <vt:lpstr>PowerPoint 프레젠테이션</vt:lpstr>
      <vt:lpstr>PowerPoint 프레젠테이션</vt:lpstr>
      <vt:lpstr>태그의 전역 속성</vt:lpstr>
      <vt:lpstr>PowerPoint 프레젠테이션</vt:lpstr>
      <vt:lpstr>실습, 일기 쓰기!</vt:lpstr>
      <vt:lpstr>PowerPoint 프레젠테이션</vt:lpstr>
      <vt:lpstr>HTML의 꽃 하이퍼링크, &lt;a&gt;</vt:lpstr>
      <vt:lpstr>HTML의 꽃 하이퍼링크, &lt;a&gt;</vt:lpstr>
      <vt:lpstr>PowerPoint 프레젠테이션</vt:lpstr>
      <vt:lpstr>목록</vt:lpstr>
      <vt:lpstr>목록, &lt;ul&gt;&lt;/ul&gt; or &lt;ol&gt;&lt;/ol&gt;</vt:lpstr>
      <vt:lpstr>중첩 목록!</vt:lpstr>
      <vt:lpstr>실습, 카페 음료 문서 작성</vt:lpstr>
      <vt:lpstr>실습, 카페 음료 문서 작성</vt:lpstr>
      <vt:lpstr>PowerPoint 프레젠테이션</vt:lpstr>
      <vt:lpstr>선택 메뉴를 만드는, &lt;select&gt;</vt:lpstr>
      <vt:lpstr>PowerPoint 프레젠테이션</vt:lpstr>
      <vt:lpstr> 입력 값 받기! &lt;input&gt;</vt:lpstr>
      <vt:lpstr>버튼, type=“button”</vt:lpstr>
      <vt:lpstr>텍스트, type=“text”</vt:lpstr>
      <vt:lpstr>패스워드, type=“password”</vt:lpstr>
      <vt:lpstr>체크 박스, type=“checkbox”</vt:lpstr>
      <vt:lpstr>PowerPoint 프레젠테이션</vt:lpstr>
      <vt:lpstr>라디오 버튼, type=“radio”</vt:lpstr>
      <vt:lpstr>PowerPoint 프레젠테이션</vt:lpstr>
      <vt:lpstr>날짜 선택, type=“date”</vt:lpstr>
      <vt:lpstr>실습, 카페 음료 주문 문서 작성</vt:lpstr>
      <vt:lpstr>PowerPoint 프레젠테이션</vt:lpstr>
      <vt:lpstr>PowerPoint 프레젠테이션</vt:lpstr>
      <vt:lpstr>PowerPoint 프레젠테이션</vt:lpstr>
      <vt:lpstr>VCS(Version Control System)</vt:lpstr>
      <vt:lpstr>세계 3대 개발자!?</vt:lpstr>
      <vt:lpstr>Linus Benedict Torvalds</vt:lpstr>
      <vt:lpstr>Linux(Linus + unix)</vt:lpstr>
      <vt:lpstr>VCS(Version Control System)</vt:lpstr>
      <vt:lpstr>Git이 하는 일은!</vt:lpstr>
      <vt:lpstr>버전 관리</vt:lpstr>
      <vt:lpstr>버전 관리</vt:lpstr>
      <vt:lpstr>Git의 특징!</vt:lpstr>
      <vt:lpstr>PowerPoint 프레젠테이션</vt:lpstr>
      <vt:lpstr>PowerPoint 프레젠테이션</vt:lpstr>
      <vt:lpstr>PowerPoint 프레젠테이션</vt:lpstr>
      <vt:lpstr>Git, 설치하기(Windows)</vt:lpstr>
      <vt:lpstr>Git, 설치하기(Windows)</vt:lpstr>
      <vt:lpstr>Git, 설치하기(Mac)</vt:lpstr>
      <vt:lpstr>PowerPoint 프레젠테이션</vt:lpstr>
      <vt:lpstr>PowerPoint 프레젠테이션</vt:lpstr>
      <vt:lpstr>Git hub 사용을 위한 세팅 시작!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Git, 커밋 메시지!?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Git, 커밋하기 on CLI</vt:lpstr>
      <vt:lpstr>Git, 커밋하기 on GUI</vt:lpstr>
      <vt:lpstr>실습, 깃 커밋 연습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Push, 온라인에 깃을 저장하자!</vt:lpstr>
      <vt:lpstr>Push, 온라인에 깃을 저장하자!</vt:lpstr>
      <vt:lpstr>Github 에 올리기! – Repo 생성</vt:lpstr>
      <vt:lpstr>Github 에 올리기! – 안내 따라하기!</vt:lpstr>
      <vt:lpstr>Github 에 올리기!(Push) </vt:lpstr>
      <vt:lpstr>PowerPoint 프레젠테이션</vt:lpstr>
      <vt:lpstr>Access Token 발행!</vt:lpstr>
      <vt:lpstr>PowerPoint 프레젠테이션</vt:lpstr>
      <vt:lpstr>PowerPoint 프레젠테이션</vt:lpstr>
      <vt:lpstr>PowerPoint 프레젠테이션</vt:lpstr>
      <vt:lpstr>For Windows</vt:lpstr>
      <vt:lpstr>For Mac</vt:lpstr>
      <vt:lpstr>블랙 박스와 비슷합니다!</vt:lpstr>
      <vt:lpstr>실습, 깃 푸쉬 연습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157</dc:creator>
  <cp:lastModifiedBy>157</cp:lastModifiedBy>
  <cp:revision>137</cp:revision>
  <dcterms:created xsi:type="dcterms:W3CDTF">2022-05-29T13:34:07Z</dcterms:created>
  <dcterms:modified xsi:type="dcterms:W3CDTF">2023-01-25T22:55:21Z</dcterms:modified>
</cp:coreProperties>
</file>